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notesSlides/notesSlide12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notesSlides/notesSlide19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notesSlides/notesSlide20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3.xml" ContentType="application/vnd.openxmlformats-officedocument.themeOverr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tl="1" saveSubsetFonts="1">
  <p:sldMasterIdLst>
    <p:sldMasterId id="2147484062" r:id="rId1"/>
  </p:sldMasterIdLst>
  <p:notesMasterIdLst>
    <p:notesMasterId r:id="rId33"/>
  </p:notesMasterIdLst>
  <p:handoutMasterIdLst>
    <p:handoutMasterId r:id="rId34"/>
  </p:handoutMasterIdLst>
  <p:sldIdLst>
    <p:sldId id="257" r:id="rId2"/>
    <p:sldId id="261" r:id="rId3"/>
    <p:sldId id="262" r:id="rId4"/>
    <p:sldId id="263" r:id="rId5"/>
    <p:sldId id="384" r:id="rId6"/>
    <p:sldId id="338" r:id="rId7"/>
    <p:sldId id="343" r:id="rId8"/>
    <p:sldId id="410" r:id="rId9"/>
    <p:sldId id="394" r:id="rId10"/>
    <p:sldId id="401" r:id="rId11"/>
    <p:sldId id="329" r:id="rId12"/>
    <p:sldId id="326" r:id="rId13"/>
    <p:sldId id="318" r:id="rId14"/>
    <p:sldId id="387" r:id="rId15"/>
    <p:sldId id="333" r:id="rId16"/>
    <p:sldId id="407" r:id="rId17"/>
    <p:sldId id="406" r:id="rId18"/>
    <p:sldId id="385" r:id="rId19"/>
    <p:sldId id="371" r:id="rId20"/>
    <p:sldId id="381" r:id="rId21"/>
    <p:sldId id="408" r:id="rId22"/>
    <p:sldId id="386" r:id="rId23"/>
    <p:sldId id="398" r:id="rId24"/>
    <p:sldId id="303" r:id="rId25"/>
    <p:sldId id="373" r:id="rId26"/>
    <p:sldId id="405" r:id="rId27"/>
    <p:sldId id="272" r:id="rId28"/>
    <p:sldId id="288" r:id="rId29"/>
    <p:sldId id="389" r:id="rId30"/>
    <p:sldId id="332" r:id="rId31"/>
    <p:sldId id="400" r:id="rId32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אייל קורן-גזברות עיריית יהוד-מונוסון" initials="אייל" lastIdx="1" clrIdx="0"/>
  <p:cmAuthor id="2" name="אייל קורן -מנהל מח' תקציב גזברות עיריית יהוד-מונוסון" initials="אק-מתגעי" lastIdx="6" clrIdx="1">
    <p:extLst>
      <p:ext uri="{19B8F6BF-5375-455C-9EA6-DF929625EA0E}">
        <p15:presenceInfo xmlns:p15="http://schemas.microsoft.com/office/powerpoint/2012/main" userId="S::giz18@ye-mo.org.il::3043f551-6a09-4d54-8e99-424ea1c51fe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080808"/>
    <a:srgbClr val="FF0000"/>
    <a:srgbClr val="FFFFCC"/>
    <a:srgbClr val="91C6F7"/>
    <a:srgbClr val="0099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סגנון ביניים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C89EF96-8CEA-46FF-86C4-4CE0E7609802}" styleName="סגנון בהיר 3 - הדגשה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סגנון בהיר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2833802-FEF1-4C79-8D5D-14CF1EAF98D9}" styleName="סגנון בהיר 2 - הדגשה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סגנון בהיר 3 - הדגשה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סגנון בהיר 3 - הדגשה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סגנון בהיר 3 - הדגשה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84E427A-3D55-4303-BF80-6455036E1DE7}" styleName="סגנון ערכת נושא 1 - הדגשה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סגנון ערכת נושא 1 - הדגשה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סגנון בהיר 1 - הדגשה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25E5076-3810-47DD-B79F-674D7AD40C01}" styleName="סגנון כהה 1 - הדגשה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סגנון כהה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5287" autoAdjust="0"/>
    <p:restoredTop sz="93387" autoAdjust="0"/>
  </p:normalViewPr>
  <p:slideViewPr>
    <p:cSldViewPr>
      <p:cViewPr varScale="1">
        <p:scale>
          <a:sx n="111" d="100"/>
          <a:sy n="111" d="100"/>
        </p:scale>
        <p:origin x="121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6" d="100"/>
        <a:sy n="96" d="100"/>
      </p:scale>
      <p:origin x="0" y="-27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\\yahudsrv\Users\GIZBARUT\CFO\&#1514;&#1511;&#1510;&#1497;&#1489;\&#1514;&#1511;&#1510;&#1497;&#1489;%202026\&#1502;&#1510;&#1490;&#1514;\&#1506;&#1493;&#1490;&#1493;&#1514;%20&#1493;&#1490;&#1512;&#1508;&#1497;&#1501;%20&#1500;&#1502;&#1510;&#1490;&#1514;%20&#1514;&#1511;&#1510;&#1497;&#1489;%202026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oleObject" Target="file:///\\yahudsrv\Users\GIZBARUT\CFO\&#1514;&#1511;&#1510;&#1497;&#1489;\&#1514;&#1511;&#1510;&#1497;&#1489;%202026\&#1502;&#1510;&#1490;&#1514;\&#1506;&#1493;&#1490;&#1493;&#1514;%20&#1493;&#1490;&#1512;&#1508;&#1497;&#1501;%20&#1500;&#1502;&#1510;&#1490;&#1514;%20&#1514;&#1511;&#1510;&#1497;&#1489;%202026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oleObject" Target="file:///\\yahudsrv\Users\GIZBARUT\CFO\&#1514;&#1511;&#1510;&#1497;&#1489;\&#1514;&#1511;&#1510;&#1497;&#1489;%202026\&#1502;&#1510;&#1490;&#1514;\&#1506;&#1493;&#1490;&#1493;&#1514;%20&#1493;&#1490;&#1512;&#1508;&#1497;&#1501;%20&#1500;&#1502;&#1510;&#1490;&#1514;%20&#1514;&#1511;&#1510;&#1497;&#1489;%202026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3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oleObject" Target="file:///\\yahudsrv\Users\GIZBARUT\CFO\&#1514;&#1511;&#1510;&#1497;&#1489;\&#1514;&#1511;&#1510;&#1497;&#1489;%202026\&#1502;&#1510;&#1490;&#1514;\&#1506;&#1493;&#1490;&#1493;&#1514;%20&#1493;&#1490;&#1512;&#1508;&#1497;&#1501;%20&#1500;&#1502;&#1510;&#1490;&#1514;%20&#1514;&#1511;&#1510;&#1497;&#1489;%202026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\\yahudsrv\Users\GIZBARUT\CFO\&#1514;&#1511;&#1510;&#1497;&#1489;\&#1514;&#1511;&#1510;&#1497;&#1489;%202026\&#1502;&#1510;&#1490;&#1514;\&#1506;&#1493;&#1490;&#1493;&#1514;%20&#1493;&#1490;&#1512;&#1508;&#1497;&#1501;%20&#1500;&#1502;&#1510;&#1490;&#1514;%20&#1514;&#1511;&#1510;&#1497;&#1489;%202026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\\yahudsrv\Users\GIZBARUT\CFO\&#1514;&#1511;&#1510;&#1497;&#1489;\&#1514;&#1511;&#1510;&#1497;&#1489;%202026\&#1502;&#1510;&#1490;&#1514;\&#1506;&#1493;&#1490;&#1493;&#1514;%20&#1493;&#1490;&#1512;&#1508;&#1497;&#1501;%20&#1500;&#1502;&#1510;&#1490;&#1514;%20&#1514;&#1511;&#1510;&#1497;&#1489;%202026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\\yahudsrv\Users\GIZBARUT\CFO\&#1514;&#1511;&#1510;&#1497;&#1489;\&#1514;&#1511;&#1510;&#1497;&#1489;%202026\&#1502;&#1510;&#1490;&#1514;\&#1506;&#1493;&#1490;&#1493;&#1514;%20&#1493;&#1490;&#1512;&#1508;&#1497;&#1501;%20&#1500;&#1502;&#1510;&#1490;&#1514;%20&#1514;&#1511;&#1510;&#1497;&#1489;%202026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\\yahudsrv\Users\GIZBARUT\CFO\&#1514;&#1511;&#1510;&#1497;&#1489;\&#1514;&#1511;&#1510;&#1497;&#1489;%202026\&#1502;&#1510;&#1490;&#1514;\&#1506;&#1493;&#1490;&#1493;&#1514;%20&#1493;&#1490;&#1512;&#1508;&#1497;&#1501;%20&#1500;&#1502;&#1510;&#1490;&#1514;%20&#1514;&#1511;&#1510;&#1497;&#1489;%202026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\\yahudsrv\Users\GIZBARUT\CFO\&#1514;&#1511;&#1510;&#1497;&#1489;\&#1514;&#1511;&#1510;&#1497;&#1489;%202026\&#1502;&#1510;&#1490;&#1514;\&#1506;&#1493;&#1490;&#1493;&#1514;%20&#1493;&#1490;&#1512;&#1508;&#1497;&#1501;%20&#1500;&#1502;&#1510;&#1490;&#1514;%20&#1514;&#1511;&#1510;&#1497;&#1489;%202026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file:///\\yahudsrv\Users\GIZBARUT\CFO\&#1514;&#1511;&#1510;&#1497;&#1489;\&#1514;&#1511;&#1510;&#1497;&#1489;%202026\&#1502;&#1510;&#1490;&#1514;\&#1506;&#1493;&#1490;&#1493;&#1514;%20&#1493;&#1490;&#1512;&#1508;&#1497;&#1501;%20&#1500;&#1502;&#1510;&#1490;&#1514;%20&#1514;&#1511;&#1510;&#1497;&#1489;%202026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file:///\\yahudsrv\Users\GIZBARUT\CFO\&#1514;&#1511;&#1510;&#1497;&#1489;\&#1514;&#1511;&#1510;&#1497;&#1489;%202026\&#1502;&#1510;&#1490;&#1514;\&#1506;&#1493;&#1490;&#1493;&#1514;%20&#1493;&#1490;&#1512;&#1508;&#1497;&#1501;%20&#1500;&#1502;&#1510;&#1490;&#1514;%20&#1514;&#1511;&#1510;&#1497;&#1489;%202026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oleObject" Target="file:///\\yahudsrv\Users\GIZBARUT\CFO\&#1514;&#1511;&#1510;&#1497;&#1489;\&#1514;&#1511;&#1510;&#1497;&#1489;%202026\&#1502;&#1510;&#1490;&#1514;\&#1506;&#1493;&#1490;&#1493;&#1514;%20&#1493;&#1490;&#1512;&#1508;&#1497;&#1501;%20&#1500;&#1502;&#1510;&#1490;&#1514;%20&#1514;&#1511;&#1510;&#1497;&#1489;%20202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'שקפי התפתחות  נתונים פיננסים'!$B$2</c:f>
              <c:strCache>
                <c:ptCount val="1"/>
                <c:pt idx="0">
                  <c:v>תקציב- מש"ח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'שקפי התפתחות  נתונים פיננסים'!$A$5:$A$11</c:f>
              <c:numCache>
                <c:formatCode>General</c:formatCode>
                <c:ptCount val="7"/>
                <c:pt idx="0">
                  <c:v>20</c:v>
                </c:pt>
                <c:pt idx="1">
                  <c:v>21</c:v>
                </c:pt>
                <c:pt idx="2">
                  <c:v>22</c:v>
                </c:pt>
                <c:pt idx="3">
                  <c:v>23</c:v>
                </c:pt>
                <c:pt idx="4">
                  <c:v>24</c:v>
                </c:pt>
                <c:pt idx="5">
                  <c:v>25</c:v>
                </c:pt>
                <c:pt idx="6">
                  <c:v>26</c:v>
                </c:pt>
              </c:numCache>
            </c:numRef>
          </c:cat>
          <c:val>
            <c:numRef>
              <c:f>'שקפי התפתחות  נתונים פיננסים'!$B$5:$B$11</c:f>
              <c:numCache>
                <c:formatCode>0</c:formatCode>
                <c:ptCount val="7"/>
                <c:pt idx="0">
                  <c:v>212.434</c:v>
                </c:pt>
                <c:pt idx="1">
                  <c:v>224.684</c:v>
                </c:pt>
                <c:pt idx="2">
                  <c:v>237.48500000000001</c:v>
                </c:pt>
                <c:pt idx="3">
                  <c:v>250.959</c:v>
                </c:pt>
                <c:pt idx="4">
                  <c:v>276</c:v>
                </c:pt>
                <c:pt idx="5">
                  <c:v>292.37400000000002</c:v>
                </c:pt>
                <c:pt idx="6">
                  <c:v>309.10000000000002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62-44F2-9270-36741954D1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06822207"/>
        <c:axId val="1806822687"/>
      </c:barChart>
      <c:lineChart>
        <c:grouping val="standard"/>
        <c:varyColors val="0"/>
        <c:ser>
          <c:idx val="2"/>
          <c:order val="1"/>
          <c:tx>
            <c:strRef>
              <c:f>'שקפי התפתחות  נתונים פיננסים'!$C$2</c:f>
              <c:strCache>
                <c:ptCount val="1"/>
                <c:pt idx="0">
                  <c:v>% גידול משנה קודמת</c:v>
                </c:pt>
              </c:strCache>
            </c:strRef>
          </c:tx>
          <c:spPr>
            <a:ln w="63500" cap="rnd">
              <a:solidFill>
                <a:schemeClr val="accent3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layout>
                <c:manualLayout>
                  <c:x val="-4.467399151271724E-2"/>
                  <c:y val="0.1071871653702112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E62-44F2-9270-36741954D174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'שקפי התפתחות  נתונים פיננסים'!$A$5:$A$11</c:f>
              <c:numCache>
                <c:formatCode>General</c:formatCode>
                <c:ptCount val="7"/>
                <c:pt idx="0">
                  <c:v>20</c:v>
                </c:pt>
                <c:pt idx="1">
                  <c:v>21</c:v>
                </c:pt>
                <c:pt idx="2">
                  <c:v>22</c:v>
                </c:pt>
                <c:pt idx="3">
                  <c:v>23</c:v>
                </c:pt>
                <c:pt idx="4">
                  <c:v>24</c:v>
                </c:pt>
                <c:pt idx="5">
                  <c:v>25</c:v>
                </c:pt>
                <c:pt idx="6">
                  <c:v>26</c:v>
                </c:pt>
              </c:numCache>
            </c:numRef>
          </c:cat>
          <c:val>
            <c:numRef>
              <c:f>'שקפי התפתחות  נתונים פיננסים'!$C$5:$C$11</c:f>
              <c:numCache>
                <c:formatCode>0.0%</c:formatCode>
                <c:ptCount val="7"/>
                <c:pt idx="0">
                  <c:v>5.533145218981006E-2</c:v>
                </c:pt>
                <c:pt idx="1">
                  <c:v>5.7664968884453494E-2</c:v>
                </c:pt>
                <c:pt idx="2">
                  <c:v>5.6973349237150916E-2</c:v>
                </c:pt>
                <c:pt idx="3">
                  <c:v>5.6736214918836847E-2</c:v>
                </c:pt>
                <c:pt idx="4">
                  <c:v>0.1</c:v>
                </c:pt>
                <c:pt idx="5">
                  <c:v>5.9326086956521751E-2</c:v>
                </c:pt>
                <c:pt idx="6">
                  <c:v>5.7207549234884025E-2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E62-44F2-9270-36741954D1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11097231"/>
        <c:axId val="1811099631"/>
      </c:lineChart>
      <c:catAx>
        <c:axId val="18068222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806822687"/>
        <c:crosses val="autoZero"/>
        <c:auto val="1"/>
        <c:lblAlgn val="ctr"/>
        <c:lblOffset val="100"/>
        <c:noMultiLvlLbl val="0"/>
      </c:catAx>
      <c:valAx>
        <c:axId val="18068226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806822207"/>
        <c:crosses val="autoZero"/>
        <c:crossBetween val="between"/>
      </c:valAx>
      <c:valAx>
        <c:axId val="1811099631"/>
        <c:scaling>
          <c:orientation val="minMax"/>
        </c:scaling>
        <c:delete val="0"/>
        <c:axPos val="l"/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811097231"/>
        <c:crosses val="autoZero"/>
        <c:crossBetween val="between"/>
      </c:valAx>
      <c:catAx>
        <c:axId val="181109723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1109963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he-IL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193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2534301076025709E-2"/>
          <c:y val="0.13647824762672733"/>
          <c:w val="0.85493139784794858"/>
          <c:h val="0.76372461890058108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CC6-451B-B987-457E7A99DD0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CC6-451B-B987-457E7A99DD0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CC6-451B-B987-457E7A99DD0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FCC6-451B-B987-457E7A99DD0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FCC6-451B-B987-457E7A99DD0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FCC6-451B-B987-457E7A99DD0A}"/>
              </c:ext>
            </c:extLst>
          </c:dPt>
          <c:dLbls>
            <c:dLbl>
              <c:idx val="0"/>
              <c:layout>
                <c:manualLayout>
                  <c:x val="0.18610214893974997"/>
                  <c:y val="4.601719073120887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CC6-451B-B987-457E7A99DD0A}"/>
                </c:ext>
              </c:extLst>
            </c:dLbl>
            <c:dLbl>
              <c:idx val="1"/>
              <c:layout>
                <c:manualLayout>
                  <c:x val="-2.9934424716914772E-2"/>
                  <c:y val="-7.674606543742076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CC6-451B-B987-457E7A99DD0A}"/>
                </c:ext>
              </c:extLst>
            </c:dLbl>
            <c:dLbl>
              <c:idx val="2"/>
              <c:layout>
                <c:manualLayout>
                  <c:x val="0"/>
                  <c:y val="-0.2420897356698891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CC6-451B-B987-457E7A99DD0A}"/>
                </c:ext>
              </c:extLst>
            </c:dLbl>
            <c:dLbl>
              <c:idx val="3"/>
              <c:layout>
                <c:manualLayout>
                  <c:x val="6.6142842685523534E-2"/>
                  <c:y val="-1.985745607567094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CC6-451B-B987-457E7A99DD0A}"/>
                </c:ext>
              </c:extLst>
            </c:dLbl>
            <c:dLbl>
              <c:idx val="4"/>
              <c:layout>
                <c:manualLayout>
                  <c:x val="1.4640541303544164E-2"/>
                  <c:y val="-2.833222713541794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CC6-451B-B987-457E7A99DD0A}"/>
                </c:ext>
              </c:extLst>
            </c:dLbl>
            <c:dLbl>
              <c:idx val="5"/>
              <c:layout>
                <c:manualLayout>
                  <c:x val="3.2270009565789924E-2"/>
                  <c:y val="-7.7498266459380839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CC6-451B-B987-457E7A99DD0A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'טבלאות לגרפים 2026'!$A$4:$A$9</c:f>
              <c:strCache>
                <c:ptCount val="6"/>
                <c:pt idx="0">
                  <c:v>ארנונה</c:v>
                </c:pt>
                <c:pt idx="1">
                  <c:v>משרד החינוך</c:v>
                </c:pt>
                <c:pt idx="2">
                  <c:v>הכנסות עצמיות</c:v>
                </c:pt>
                <c:pt idx="3">
                  <c:v>משרד הרווחה</c:v>
                </c:pt>
                <c:pt idx="4">
                  <c:v>הנחות ארנונה</c:v>
                </c:pt>
                <c:pt idx="5">
                  <c:v>ממשלתי אחר</c:v>
                </c:pt>
              </c:strCache>
            </c:strRef>
          </c:cat>
          <c:val>
            <c:numRef>
              <c:f>'טבלאות לגרפים 2026'!$E$4:$E$9</c:f>
              <c:numCache>
                <c:formatCode>_(* #,##0_);_(* \(#,##0\);_(* "-"??_);_(@_)</c:formatCode>
                <c:ptCount val="6"/>
                <c:pt idx="0">
                  <c:v>158760</c:v>
                </c:pt>
                <c:pt idx="1">
                  <c:v>44855</c:v>
                </c:pt>
                <c:pt idx="2">
                  <c:v>50405</c:v>
                </c:pt>
                <c:pt idx="3">
                  <c:v>25413</c:v>
                </c:pt>
                <c:pt idx="4">
                  <c:v>19447</c:v>
                </c:pt>
                <c:pt idx="5">
                  <c:v>10220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CC6-451B-B987-457E7A99DD0A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he-IL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16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193-47D3-A54B-7BF74189478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193-47D3-A54B-7BF74189478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1193-47D3-A54B-7BF74189478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1193-47D3-A54B-7BF74189478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1193-47D3-A54B-7BF741894788}"/>
              </c:ext>
            </c:extLst>
          </c:dPt>
          <c:dLbls>
            <c:dLbl>
              <c:idx val="0"/>
              <c:layout>
                <c:manualLayout>
                  <c:x val="0.16534659463163173"/>
                  <c:y val="-0.1881446527164561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193-47D3-A54B-7BF741894788}"/>
                </c:ext>
              </c:extLst>
            </c:dLbl>
            <c:dLbl>
              <c:idx val="1"/>
              <c:layout>
                <c:manualLayout>
                  <c:x val="-9.8853240305454962E-2"/>
                  <c:y val="-9.998810027867487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193-47D3-A54B-7BF741894788}"/>
                </c:ext>
              </c:extLst>
            </c:dLbl>
            <c:dLbl>
              <c:idx val="2"/>
              <c:layout>
                <c:manualLayout>
                  <c:x val="-1.0337720219427368E-3"/>
                  <c:y val="4.035584954611871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193-47D3-A54B-7BF741894788}"/>
                </c:ext>
              </c:extLst>
            </c:dLbl>
            <c:dLbl>
              <c:idx val="3"/>
              <c:layout>
                <c:manualLayout>
                  <c:x val="-2.6368061377244602E-2"/>
                  <c:y val="6.476713905792932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193-47D3-A54B-7BF741894788}"/>
                </c:ext>
              </c:extLst>
            </c:dLbl>
            <c:dLbl>
              <c:idx val="4"/>
              <c:layout>
                <c:manualLayout>
                  <c:x val="-0.16398009384955214"/>
                  <c:y val="3.344495367166158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193-47D3-A54B-7BF741894788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'טבלאות לגרפים 2026'!$A$15:$A$19</c:f>
              <c:strCache>
                <c:ptCount val="5"/>
                <c:pt idx="0">
                  <c:v>פעולות </c:v>
                </c:pt>
                <c:pt idx="1">
                  <c:v>שכר</c:v>
                </c:pt>
                <c:pt idx="2">
                  <c:v>פנסיה</c:v>
                </c:pt>
                <c:pt idx="3">
                  <c:v>הנחות ארנונה (כולל מימון )</c:v>
                </c:pt>
                <c:pt idx="4">
                  <c:v>פרעון מלוות ומימון</c:v>
                </c:pt>
              </c:strCache>
            </c:strRef>
          </c:cat>
          <c:val>
            <c:numRef>
              <c:f>'טבלאות לגרפים 2026'!$E$15:$E$19</c:f>
              <c:numCache>
                <c:formatCode>_(* #,##0_);_(* \(#,##0\);_(* "-"??_);_(@_)</c:formatCode>
                <c:ptCount val="5"/>
                <c:pt idx="0">
                  <c:v>168705</c:v>
                </c:pt>
                <c:pt idx="1">
                  <c:v>95801</c:v>
                </c:pt>
                <c:pt idx="2">
                  <c:v>23093</c:v>
                </c:pt>
                <c:pt idx="3">
                  <c:v>19447</c:v>
                </c:pt>
                <c:pt idx="4">
                  <c:v>2054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193-47D3-A54B-7BF741894788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he-IL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36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0165484063631253E-2"/>
          <c:y val="0.1373330694953088"/>
          <c:w val="0.91981087535585015"/>
          <c:h val="0.84193369566064369"/>
        </c:manualLayout>
      </c:layout>
      <c:pie3D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he-IL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36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6982732510179827E-2"/>
          <c:y val="0.15806632328596881"/>
          <c:w val="0.91981087535585015"/>
          <c:h val="0.84193369566064369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68D-4040-A7D6-F5244241C5B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68D-4040-A7D6-F5244241C5B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68D-4040-A7D6-F5244241C5B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68D-4040-A7D6-F5244241C5B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868D-4040-A7D6-F5244241C5B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868D-4040-A7D6-F5244241C5B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'התפלגות ארנונה'!$A$3:$A$7</c:f>
              <c:strCache>
                <c:ptCount val="5"/>
                <c:pt idx="0">
                  <c:v>מגורים בנייה רוויה</c:v>
                </c:pt>
                <c:pt idx="1">
                  <c:v>מגורים צמודי קרקע</c:v>
                </c:pt>
                <c:pt idx="2">
                  <c:v>משרדים שירותים ומסחר</c:v>
                </c:pt>
                <c:pt idx="3">
                  <c:v>בנקים</c:v>
                </c:pt>
                <c:pt idx="4">
                  <c:v>תעשייה ומלאכה</c:v>
                </c:pt>
              </c:strCache>
            </c:strRef>
          </c:cat>
          <c:val>
            <c:numRef>
              <c:f>'התפלגות ארנונה'!$G$3:$G$7</c:f>
              <c:numCache>
                <c:formatCode>_ * #,##0_ ;_ * \-#,##0_ ;_ * "-"??_ ;_ @_ </c:formatCode>
                <c:ptCount val="5"/>
                <c:pt idx="0">
                  <c:v>54959</c:v>
                </c:pt>
                <c:pt idx="1">
                  <c:v>41154</c:v>
                </c:pt>
                <c:pt idx="2">
                  <c:v>35874</c:v>
                </c:pt>
                <c:pt idx="3">
                  <c:v>2832</c:v>
                </c:pt>
                <c:pt idx="4">
                  <c:v>43088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68D-4040-A7D6-F5244241C5BF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he-IL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'שקפי התפתחות  נתונים פיננסים'!$B$16</c:f>
              <c:strCache>
                <c:ptCount val="1"/>
                <c:pt idx="0">
                  <c:v>ביצוע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'שקפי התפתחות  נתונים פיננסים'!$A$22:$A$27</c:f>
              <c:numCache>
                <c:formatCode>General</c:formatCode>
                <c:ptCount val="6"/>
                <c:pt idx="0">
                  <c:v>20</c:v>
                </c:pt>
                <c:pt idx="1">
                  <c:v>21</c:v>
                </c:pt>
                <c:pt idx="2">
                  <c:v>22</c:v>
                </c:pt>
                <c:pt idx="3">
                  <c:v>23</c:v>
                </c:pt>
                <c:pt idx="4">
                  <c:v>24</c:v>
                </c:pt>
                <c:pt idx="5">
                  <c:v>25</c:v>
                </c:pt>
              </c:numCache>
            </c:numRef>
          </c:cat>
          <c:val>
            <c:numRef>
              <c:f>'שקפי התפתחות  נתונים פיננסים'!$B$22:$B$27</c:f>
              <c:numCache>
                <c:formatCode>_(* #,##0.00_);_(* \(#,##0.00\);_(* "-"??_);_(@_)</c:formatCode>
                <c:ptCount val="6"/>
                <c:pt idx="0">
                  <c:v>57.79</c:v>
                </c:pt>
                <c:pt idx="1">
                  <c:v>81.054000000000002</c:v>
                </c:pt>
                <c:pt idx="2">
                  <c:v>133.45400000000001</c:v>
                </c:pt>
                <c:pt idx="3">
                  <c:v>129.958</c:v>
                </c:pt>
                <c:pt idx="4">
                  <c:v>73.497</c:v>
                </c:pt>
                <c:pt idx="5">
                  <c:v>107.798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3E-4C2E-AD7D-0DAF98A09C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76825311"/>
        <c:axId val="1076824063"/>
      </c:barChart>
      <c:catAx>
        <c:axId val="10768253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076824063"/>
        <c:crosses val="autoZero"/>
        <c:auto val="1"/>
        <c:lblAlgn val="ctr"/>
        <c:lblOffset val="100"/>
        <c:noMultiLvlLbl val="0"/>
      </c:catAx>
      <c:valAx>
        <c:axId val="1076824063"/>
        <c:scaling>
          <c:orientation val="minMax"/>
          <c:max val="150"/>
        </c:scaling>
        <c:delete val="0"/>
        <c:axPos val="l"/>
        <c:numFmt formatCode="_(* #,##0.00_);_(* \(#,##0.00\);_(* &quot;-&quot;??_);_(@_)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076825311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e-IL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2231368592371445E-2"/>
          <c:y val="0"/>
          <c:w val="0.93886373637097853"/>
          <c:h val="0.91372549019607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'שקפי התפתחות  נתונים פיננסים'!$B$16</c:f>
              <c:strCache>
                <c:ptCount val="1"/>
                <c:pt idx="0">
                  <c:v>ביצוע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'שקפי התפתחות  נתונים פיננסים'!$A$33:$A$40</c:f>
              <c:numCache>
                <c:formatCode>General</c:formatCode>
                <c:ptCount val="8"/>
                <c:pt idx="0">
                  <c:v>18</c:v>
                </c:pt>
                <c:pt idx="1">
                  <c:v>19</c:v>
                </c:pt>
                <c:pt idx="2">
                  <c:v>20</c:v>
                </c:pt>
                <c:pt idx="3">
                  <c:v>21</c:v>
                </c:pt>
                <c:pt idx="4">
                  <c:v>22</c:v>
                </c:pt>
                <c:pt idx="5">
                  <c:v>23</c:v>
                </c:pt>
                <c:pt idx="6">
                  <c:v>24</c:v>
                </c:pt>
                <c:pt idx="7">
                  <c:v>25</c:v>
                </c:pt>
              </c:numCache>
            </c:numRef>
          </c:cat>
          <c:val>
            <c:numRef>
              <c:f>'שקפי התפתחות  נתונים פיננסים'!$B$33:$B$40</c:f>
              <c:numCache>
                <c:formatCode>_(* #,##0.00_);_(* \(#,##0.00\);_(* "-"??_);_(@_)</c:formatCode>
                <c:ptCount val="8"/>
                <c:pt idx="0">
                  <c:v>228.90799999999999</c:v>
                </c:pt>
                <c:pt idx="1">
                  <c:v>240.74199999999999</c:v>
                </c:pt>
                <c:pt idx="2">
                  <c:v>270.22399999999999</c:v>
                </c:pt>
                <c:pt idx="3">
                  <c:v>305.738</c:v>
                </c:pt>
                <c:pt idx="4">
                  <c:v>370.93900000000002</c:v>
                </c:pt>
                <c:pt idx="5">
                  <c:v>380.91700000000003</c:v>
                </c:pt>
                <c:pt idx="6">
                  <c:v>349.49700000000001</c:v>
                </c:pt>
                <c:pt idx="7">
                  <c:v>400.17200000000003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7B-48A0-891F-169D7501B9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76825311"/>
        <c:axId val="1076824063"/>
      </c:barChart>
      <c:catAx>
        <c:axId val="10768253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076824063"/>
        <c:crosses val="autoZero"/>
        <c:auto val="1"/>
        <c:lblAlgn val="ctr"/>
        <c:lblOffset val="100"/>
        <c:noMultiLvlLbl val="0"/>
      </c:catAx>
      <c:valAx>
        <c:axId val="1076824063"/>
        <c:scaling>
          <c:orientation val="minMax"/>
          <c:max val="4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076825311"/>
        <c:crosses val="autoZero"/>
        <c:crossBetween val="between"/>
        <c:majorUnit val="100"/>
        <c:minorUnit val="5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e-IL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44450" cap="rnd" cmpd="sng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'שקפי התפתחות  נתונים פיננסים'!$A$88:$A$93</c:f>
              <c:numCache>
                <c:formatCode>General</c:formatCode>
                <c:ptCount val="6"/>
                <c:pt idx="0">
                  <c:v>20</c:v>
                </c:pt>
                <c:pt idx="1">
                  <c:v>21</c:v>
                </c:pt>
                <c:pt idx="2">
                  <c:v>22</c:v>
                </c:pt>
                <c:pt idx="3">
                  <c:v>23</c:v>
                </c:pt>
                <c:pt idx="4">
                  <c:v>24</c:v>
                </c:pt>
                <c:pt idx="5">
                  <c:v>25</c:v>
                </c:pt>
              </c:numCache>
            </c:numRef>
          </c:xVal>
          <c:yVal>
            <c:numRef>
              <c:f>'שקפי התפתחות  נתונים פיננסים'!$B$88:$B$93</c:f>
              <c:numCache>
                <c:formatCode>_ * #,##0_ ;_ * \-#,##0_ ;_ * "-"??_ ;_ @_ </c:formatCode>
                <c:ptCount val="6"/>
                <c:pt idx="0">
                  <c:v>10.297000000000001</c:v>
                </c:pt>
                <c:pt idx="1">
                  <c:v>15.606999999999999</c:v>
                </c:pt>
                <c:pt idx="2">
                  <c:v>213</c:v>
                </c:pt>
                <c:pt idx="3">
                  <c:v>23</c:v>
                </c:pt>
                <c:pt idx="4">
                  <c:v>68.141000000000005</c:v>
                </c:pt>
                <c:pt idx="5">
                  <c:v>158.387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98E-4B81-8EDC-CC99475602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2308271"/>
        <c:axId val="832304943"/>
      </c:scatterChart>
      <c:valAx>
        <c:axId val="832308271"/>
        <c:scaling>
          <c:orientation val="minMax"/>
          <c:max val="25"/>
          <c:min val="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832304943"/>
        <c:crosses val="autoZero"/>
        <c:crossBetween val="midCat"/>
      </c:valAx>
      <c:valAx>
        <c:axId val="8323049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 * #,##0_ ;_ * \-#,##0_ ;_ * &quot;-&quot;??_ ;_ @_ 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83230827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e-IL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'שקפי התפתחות  נתונים פיננסים'!$B$16</c:f>
              <c:strCache>
                <c:ptCount val="1"/>
                <c:pt idx="0">
                  <c:v>ביצוע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'שקפי התפתחות  נתונים פיננסים'!$A$100:$A$106</c:f>
              <c:numCache>
                <c:formatCode>General</c:formatCode>
                <c:ptCount val="7"/>
                <c:pt idx="0">
                  <c:v>20</c:v>
                </c:pt>
                <c:pt idx="1">
                  <c:v>21</c:v>
                </c:pt>
                <c:pt idx="2">
                  <c:v>22</c:v>
                </c:pt>
                <c:pt idx="3">
                  <c:v>23</c:v>
                </c:pt>
                <c:pt idx="4">
                  <c:v>24</c:v>
                </c:pt>
                <c:pt idx="5">
                  <c:v>25</c:v>
                </c:pt>
                <c:pt idx="6">
                  <c:v>26</c:v>
                </c:pt>
              </c:numCache>
            </c:numRef>
          </c:cat>
          <c:val>
            <c:numRef>
              <c:f>'שקפי התפתחות  נתונים פיננסים'!$D$100:$D$106</c:f>
              <c:numCache>
                <c:formatCode>_ * #,##0_ ;_ * \-#,##0_ ;_ * "-"??_ ;_ @_ </c:formatCode>
                <c:ptCount val="7"/>
                <c:pt idx="0">
                  <c:v>6674.0182218033306</c:v>
                </c:pt>
                <c:pt idx="1">
                  <c:v>7043.3855799373041</c:v>
                </c:pt>
                <c:pt idx="2">
                  <c:v>7323.0033919210609</c:v>
                </c:pt>
                <c:pt idx="3">
                  <c:v>7559.0060240963849</c:v>
                </c:pt>
                <c:pt idx="4">
                  <c:v>8214.2857142857138</c:v>
                </c:pt>
                <c:pt idx="5">
                  <c:v>8623.8385983541284</c:v>
                </c:pt>
                <c:pt idx="6">
                  <c:v>9202.9654330544545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21-4FC2-A0D7-EA88D65D05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076825311"/>
        <c:axId val="1076824063"/>
      </c:barChart>
      <c:lineChart>
        <c:grouping val="standard"/>
        <c:varyColors val="0"/>
        <c:ser>
          <c:idx val="1"/>
          <c:order val="1"/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5555555555555566E-2"/>
                  <c:y val="0.136667191773185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D21-4FC2-A0D7-EA88D65D05A3}"/>
                </c:ext>
              </c:extLst>
            </c:dLbl>
            <c:dLbl>
              <c:idx val="1"/>
              <c:layout>
                <c:manualLayout>
                  <c:x val="-5.2890857392825924E-2"/>
                  <c:y val="0.159566419448111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D21-4FC2-A0D7-EA88D65D05A3}"/>
                </c:ext>
              </c:extLst>
            </c:dLbl>
            <c:dLbl>
              <c:idx val="2"/>
              <c:layout>
                <c:manualLayout>
                  <c:x val="-5.0122484689413827E-2"/>
                  <c:y val="3.83645612286655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D21-4FC2-A0D7-EA88D65D05A3}"/>
                </c:ext>
              </c:extLst>
            </c:dLbl>
            <c:dLbl>
              <c:idx val="3"/>
              <c:layout>
                <c:manualLayout>
                  <c:x val="-5.5753499562554681E-2"/>
                  <c:y val="-3.52201994826853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D21-4FC2-A0D7-EA88D65D05A3}"/>
                </c:ext>
              </c:extLst>
            </c:dLbl>
            <c:dLbl>
              <c:idx val="4"/>
              <c:layout>
                <c:manualLayout>
                  <c:x val="-5.016972878390201E-2"/>
                  <c:y val="0.420466240782362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D21-4FC2-A0D7-EA88D65D05A3}"/>
                </c:ext>
              </c:extLst>
            </c:dLbl>
            <c:dLbl>
              <c:idx val="5"/>
              <c:layout>
                <c:manualLayout>
                  <c:x val="-4.5984251968504038E-2"/>
                  <c:y val="0.1178866624837497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e-I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930555555555556E-2"/>
                      <c:h val="0.1121050603628376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2D21-4FC2-A0D7-EA88D65D05A3}"/>
                </c:ext>
              </c:extLst>
            </c:dLbl>
            <c:dLbl>
              <c:idx val="6"/>
              <c:layout>
                <c:manualLayout>
                  <c:x val="-5.00000000000001E-2"/>
                  <c:y val="0.246760207368250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D21-4FC2-A0D7-EA88D65D05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'שקפי התפתחות  נתונים פיננסים'!$E$100:$E$106</c:f>
              <c:numCache>
                <c:formatCode>0%</c:formatCode>
                <c:ptCount val="7"/>
                <c:pt idx="0">
                  <c:v>5.4005242384984609E-2</c:v>
                </c:pt>
                <c:pt idx="1">
                  <c:v>5.5344073968406127E-2</c:v>
                </c:pt>
                <c:pt idx="2">
                  <c:v>3.9699347538239671E-2</c:v>
                </c:pt>
                <c:pt idx="3">
                  <c:v>3.2227573789695096E-2</c:v>
                </c:pt>
                <c:pt idx="4">
                  <c:v>8.6688605366955329E-2</c:v>
                </c:pt>
                <c:pt idx="5">
                  <c:v>4.9858611973546241E-2</c:v>
                </c:pt>
                <c:pt idx="6">
                  <c:v>6.7154182919292316E-2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2D21-4FC2-A0D7-EA88D65D05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36921472"/>
        <c:axId val="1835901504"/>
      </c:lineChart>
      <c:catAx>
        <c:axId val="10768253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076824063"/>
        <c:crosses val="autoZero"/>
        <c:auto val="1"/>
        <c:lblAlgn val="ctr"/>
        <c:lblOffset val="100"/>
        <c:noMultiLvlLbl val="0"/>
      </c:catAx>
      <c:valAx>
        <c:axId val="1076824063"/>
        <c:scaling>
          <c:orientation val="minMax"/>
          <c:max val="10000"/>
          <c:min val="5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 * #,##0_ ;_ * \-#,##0_ ;_ * &quot;-&quot;??_ ;_ @_ 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076825311"/>
        <c:crosses val="autoZero"/>
        <c:crossBetween val="between"/>
      </c:valAx>
      <c:valAx>
        <c:axId val="1835901504"/>
        <c:scaling>
          <c:orientation val="minMax"/>
          <c:max val="0.12000000000000001"/>
          <c:min val="2.0000000000000004E-2"/>
        </c:scaling>
        <c:delete val="0"/>
        <c:axPos val="r"/>
        <c:numFmt formatCode="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836921472"/>
        <c:crosses val="max"/>
        <c:crossBetween val="between"/>
      </c:valAx>
      <c:catAx>
        <c:axId val="1836921472"/>
        <c:scaling>
          <c:orientation val="minMax"/>
        </c:scaling>
        <c:delete val="1"/>
        <c:axPos val="b"/>
        <c:majorTickMark val="out"/>
        <c:minorTickMark val="none"/>
        <c:tickLblPos val="nextTo"/>
        <c:crossAx val="183590150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e-IL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38100" cap="rnd">
              <a:solidFill>
                <a:schemeClr val="accent3">
                  <a:lumMod val="50000"/>
                </a:schemeClr>
              </a:solidFill>
              <a:round/>
              <a:headEnd type="diamond"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50000"/>
                </a:schemeClr>
              </a:solidFill>
              <a:ln w="38100">
                <a:solidFill>
                  <a:schemeClr val="accent3">
                    <a:lumMod val="5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'שקפי התפתחות  נתונים פיננסים'!$A$48:$A$57</c:f>
              <c:numCache>
                <c:formatCode>General</c:formatCod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</c:numCache>
            </c:numRef>
          </c:xVal>
          <c:yVal>
            <c:numRef>
              <c:f>'שקפי התפתחות  נתונים פיננסים'!$B$48:$B$57</c:f>
              <c:numCache>
                <c:formatCode>_ * #,##0.0_ ;_ * \-#,##0.0_ ;_ * "-"??_ ;_ @_ </c:formatCode>
                <c:ptCount val="10"/>
                <c:pt idx="0">
                  <c:v>55.6</c:v>
                </c:pt>
                <c:pt idx="1">
                  <c:v>33.299999999999997</c:v>
                </c:pt>
                <c:pt idx="2">
                  <c:v>26.2</c:v>
                </c:pt>
                <c:pt idx="3">
                  <c:v>13.075000000000001</c:v>
                </c:pt>
                <c:pt idx="4">
                  <c:v>1.8569999999999993</c:v>
                </c:pt>
                <c:pt idx="5">
                  <c:v>11.46</c:v>
                </c:pt>
                <c:pt idx="6">
                  <c:v>7.2</c:v>
                </c:pt>
                <c:pt idx="7">
                  <c:v>6.6520000000000001</c:v>
                </c:pt>
                <c:pt idx="8">
                  <c:v>6.0389999999999997</c:v>
                </c:pt>
                <c:pt idx="9">
                  <c:v>5.57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B7D-4FEC-879C-7733761136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35923247"/>
        <c:axId val="535922831"/>
      </c:scatterChart>
      <c:valAx>
        <c:axId val="535923247"/>
        <c:scaling>
          <c:orientation val="minMax"/>
          <c:max val="2025"/>
          <c:min val="201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535922831"/>
        <c:crosses val="autoZero"/>
        <c:crossBetween val="midCat"/>
        <c:majorUnit val="1"/>
      </c:valAx>
      <c:valAx>
        <c:axId val="5359228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 * #,##0.0_ ;_ * \-#,##0.0_ ;_ * &quot;-&quot;??_ ;_ @_ 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53592324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e-IL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1013201255351492E-2"/>
          <c:y val="5.9390860570332125E-2"/>
          <c:w val="0.85325843970888759"/>
          <c:h val="0.84668812315887432"/>
        </c:manualLayout>
      </c:layout>
      <c:scatterChart>
        <c:scatterStyle val="lineMarker"/>
        <c:varyColors val="0"/>
        <c:ser>
          <c:idx val="0"/>
          <c:order val="0"/>
          <c:spPr>
            <a:ln w="38100" cap="rnd">
              <a:solidFill>
                <a:schemeClr val="accent3">
                  <a:lumMod val="50000"/>
                </a:schemeClr>
              </a:solidFill>
              <a:round/>
              <a:headEnd type="diamond"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50000"/>
                </a:schemeClr>
              </a:solidFill>
              <a:ln w="38100">
                <a:solidFill>
                  <a:schemeClr val="accent3">
                    <a:lumMod val="50000"/>
                  </a:schemeClr>
                </a:solidFill>
              </a:ln>
              <a:effectLst/>
            </c:spPr>
          </c:marker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'שקפי התפתחות  נתונים פיננסים'!$A$65:$A$75</c:f>
              <c:numCache>
                <c:formatCode>General</c:formatCode>
                <c:ptCount val="11"/>
                <c:pt idx="0">
                  <c:v>15</c:v>
                </c:pt>
                <c:pt idx="1">
                  <c:v>16</c:v>
                </c:pt>
                <c:pt idx="2">
                  <c:v>17</c:v>
                </c:pt>
                <c:pt idx="3">
                  <c:v>18</c:v>
                </c:pt>
                <c:pt idx="4">
                  <c:v>19</c:v>
                </c:pt>
                <c:pt idx="5">
                  <c:v>20</c:v>
                </c:pt>
                <c:pt idx="6">
                  <c:v>21</c:v>
                </c:pt>
                <c:pt idx="7">
                  <c:v>22</c:v>
                </c:pt>
                <c:pt idx="8">
                  <c:v>23</c:v>
                </c:pt>
                <c:pt idx="9">
                  <c:v>24</c:v>
                </c:pt>
                <c:pt idx="10">
                  <c:v>25</c:v>
                </c:pt>
              </c:numCache>
            </c:numRef>
          </c:xVal>
          <c:yVal>
            <c:numRef>
              <c:f>'שקפי התפתחות  נתונים פיננסים'!$B$65:$B$75</c:f>
              <c:numCache>
                <c:formatCode>0%</c:formatCode>
                <c:ptCount val="11"/>
                <c:pt idx="0">
                  <c:v>0.3826408674869804</c:v>
                </c:pt>
                <c:pt idx="1">
                  <c:v>0.34</c:v>
                </c:pt>
                <c:pt idx="2">
                  <c:v>0.2</c:v>
                </c:pt>
                <c:pt idx="3">
                  <c:v>0.13</c:v>
                </c:pt>
                <c:pt idx="4">
                  <c:v>0.06</c:v>
                </c:pt>
                <c:pt idx="5">
                  <c:v>9.2875540773712725E-3</c:v>
                </c:pt>
                <c:pt idx="6">
                  <c:v>5.3463960811756479E-2</c:v>
                </c:pt>
                <c:pt idx="7" formatCode="0.0%">
                  <c:v>3.3133916244822828E-2</c:v>
                </c:pt>
                <c:pt idx="8" formatCode="0.0%">
                  <c:v>2.7316928939846909E-2</c:v>
                </c:pt>
                <c:pt idx="9" formatCode="0.0%">
                  <c:v>2.329348870040153E-2</c:v>
                </c:pt>
                <c:pt idx="10" formatCode="0.0%">
                  <c:v>1.9645187458117306E-2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9EA-4D76-B886-D5C2F6D53C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35923247"/>
        <c:axId val="535922831"/>
      </c:scatterChart>
      <c:valAx>
        <c:axId val="535923247"/>
        <c:scaling>
          <c:orientation val="minMax"/>
          <c:max val="25"/>
          <c:min val="1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535922831"/>
        <c:crosses val="autoZero"/>
        <c:crossBetween val="midCat"/>
      </c:valAx>
      <c:valAx>
        <c:axId val="5359228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53592324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e-IL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9153657248337858E-2"/>
          <c:y val="0.12543487610224929"/>
          <c:w val="0.87954418197725281"/>
          <c:h val="0.72843394575678044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12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'שקף מדד הוצאות לתלמיד'!$I$3:$R$3</c:f>
              <c:numCache>
                <c:formatCode>General</c:formatCode>
                <c:ptCount val="10"/>
                <c:pt idx="0">
                  <c:v>17</c:v>
                </c:pt>
                <c:pt idx="1">
                  <c:v>18</c:v>
                </c:pt>
                <c:pt idx="2">
                  <c:v>19</c:v>
                </c:pt>
                <c:pt idx="3">
                  <c:v>20</c:v>
                </c:pt>
                <c:pt idx="4">
                  <c:v>21</c:v>
                </c:pt>
                <c:pt idx="5">
                  <c:v>22</c:v>
                </c:pt>
                <c:pt idx="6">
                  <c:v>23</c:v>
                </c:pt>
                <c:pt idx="7">
                  <c:v>24</c:v>
                </c:pt>
                <c:pt idx="8">
                  <c:v>25</c:v>
                </c:pt>
                <c:pt idx="9">
                  <c:v>26</c:v>
                </c:pt>
              </c:numCache>
            </c:numRef>
          </c:cat>
          <c:val>
            <c:numRef>
              <c:f>'שקף מדד הוצאות לתלמיד'!$I$12:$R$12</c:f>
              <c:numCache>
                <c:formatCode>0.0</c:formatCode>
                <c:ptCount val="10"/>
                <c:pt idx="0">
                  <c:v>13.038100391310214</c:v>
                </c:pt>
                <c:pt idx="1">
                  <c:v>14.672844105752338</c:v>
                </c:pt>
                <c:pt idx="2">
                  <c:v>15.784153347732181</c:v>
                </c:pt>
                <c:pt idx="3">
                  <c:v>16.583500335795836</c:v>
                </c:pt>
                <c:pt idx="4">
                  <c:v>17.174384236453204</c:v>
                </c:pt>
                <c:pt idx="5">
                  <c:v>18.852961672473867</c:v>
                </c:pt>
                <c:pt idx="6">
                  <c:v>19.684713375796179</c:v>
                </c:pt>
                <c:pt idx="7">
                  <c:v>22.893281725186618</c:v>
                </c:pt>
                <c:pt idx="8">
                  <c:v>24.136571744539673</c:v>
                </c:pt>
                <c:pt idx="9">
                  <c:v>26.203826399214478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8FF-4A14-94AF-B2EAD5524A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8469408"/>
        <c:axId val="1708472288"/>
      </c:lineChart>
      <c:catAx>
        <c:axId val="1708469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>
                <a:alpha val="97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708472288"/>
        <c:crosses val="autoZero"/>
        <c:auto val="1"/>
        <c:lblAlgn val="ctr"/>
        <c:lblOffset val="100"/>
        <c:tickMarkSkip val="2"/>
        <c:noMultiLvlLbl val="0"/>
      </c:catAx>
      <c:valAx>
        <c:axId val="1708472288"/>
        <c:scaling>
          <c:orientation val="minMax"/>
          <c:min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708469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e-IL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36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201-4D48-9073-63D69BEA465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201-4D48-9073-63D69BEA465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201-4D48-9073-63D69BEA465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201-4D48-9073-63D69BEA465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3201-4D48-9073-63D69BEA465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3201-4D48-9073-63D69BEA4652}"/>
              </c:ext>
            </c:extLst>
          </c:dPt>
          <c:dLbls>
            <c:dLbl>
              <c:idx val="0"/>
              <c:layout>
                <c:manualLayout>
                  <c:x val="-0.28750363269832169"/>
                  <c:y val="-0.2102267524248786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201-4D48-9073-63D69BEA4652}"/>
                </c:ext>
              </c:extLst>
            </c:dLbl>
            <c:dLbl>
              <c:idx val="1"/>
              <c:layout>
                <c:manualLayout>
                  <c:x val="0.16647519730777369"/>
                  <c:y val="9.412848755076329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201-4D48-9073-63D69BEA46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'מקורות מימון התקציב'!$A$33:$A$34</c:f>
              <c:strCache>
                <c:ptCount val="2"/>
                <c:pt idx="0">
                  <c:v>הכנסות עצמיות</c:v>
                </c:pt>
                <c:pt idx="1">
                  <c:v>הכנסות ממשרדי ממשלה </c:v>
                </c:pt>
              </c:strCache>
            </c:strRef>
          </c:cat>
          <c:val>
            <c:numRef>
              <c:f>'מקורות מימון התקציב'!$E$33:$E$34</c:f>
              <c:numCache>
                <c:formatCode>_ * #,##0_ ;_ * \-#,##0_ ;_ * "-"??_ ;_ @_ </c:formatCode>
                <c:ptCount val="2"/>
                <c:pt idx="0">
                  <c:v>228612</c:v>
                </c:pt>
                <c:pt idx="1">
                  <c:v>80488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201-4D48-9073-63D69BEA4652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he-IL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>
            <a:extLst>
              <a:ext uri="{FF2B5EF4-FFF2-40B4-BE49-F238E27FC236}">
                <a16:creationId xmlns:a16="http://schemas.microsoft.com/office/drawing/2014/main" id="{FAE9BF05-A0E0-49B5-8BEE-C265E5B677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5180606" y="5"/>
            <a:ext cx="3963398" cy="343285"/>
          </a:xfrm>
          <a:prstGeom prst="rect">
            <a:avLst/>
          </a:prstGeom>
        </p:spPr>
        <p:txBody>
          <a:bodyPr vert="horz" lIns="91668" tIns="45834" rIns="91668" bIns="45834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2CC84378-E8C8-412A-B5D4-5098AD15F42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2138" y="5"/>
            <a:ext cx="3963398" cy="343285"/>
          </a:xfrm>
          <a:prstGeom prst="rect">
            <a:avLst/>
          </a:prstGeom>
        </p:spPr>
        <p:txBody>
          <a:bodyPr vert="horz" lIns="91668" tIns="45834" rIns="91668" bIns="45834" rtlCol="1"/>
          <a:lstStyle>
            <a:lvl1pPr algn="l">
              <a:defRPr sz="1200"/>
            </a:lvl1pPr>
          </a:lstStyle>
          <a:p>
            <a:fld id="{1779337E-0FC8-4E53-BB7F-9204C2C64776}" type="datetimeFigureOut">
              <a:rPr lang="he-IL" smtClean="0"/>
              <a:t>ט'/טבת/תשפ"ו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7AB3CE0A-AA56-4CD2-8D3F-942E8CCEED2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5180606" y="6514722"/>
            <a:ext cx="3963398" cy="343285"/>
          </a:xfrm>
          <a:prstGeom prst="rect">
            <a:avLst/>
          </a:prstGeom>
        </p:spPr>
        <p:txBody>
          <a:bodyPr vert="horz" lIns="91668" tIns="45834" rIns="91668" bIns="45834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BA21C80B-C0D0-4C0B-8AFB-A2B249E540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2138" y="6514722"/>
            <a:ext cx="3963398" cy="343285"/>
          </a:xfrm>
          <a:prstGeom prst="rect">
            <a:avLst/>
          </a:prstGeom>
        </p:spPr>
        <p:txBody>
          <a:bodyPr vert="horz" lIns="91668" tIns="45834" rIns="91668" bIns="45834" rtlCol="1" anchor="b"/>
          <a:lstStyle>
            <a:lvl1pPr algn="l">
              <a:defRPr sz="1200"/>
            </a:lvl1pPr>
          </a:lstStyle>
          <a:p>
            <a:fld id="{86B05D12-A37D-4BEA-8F37-0E792DA4B42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406756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5180606" y="6"/>
            <a:ext cx="3963398" cy="343285"/>
          </a:xfrm>
          <a:prstGeom prst="rect">
            <a:avLst/>
          </a:prstGeom>
        </p:spPr>
        <p:txBody>
          <a:bodyPr vert="horz" lIns="91668" tIns="45834" rIns="91668" bIns="45834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2138" y="6"/>
            <a:ext cx="3963398" cy="343285"/>
          </a:xfrm>
          <a:prstGeom prst="rect">
            <a:avLst/>
          </a:prstGeom>
        </p:spPr>
        <p:txBody>
          <a:bodyPr vert="horz" lIns="91668" tIns="45834" rIns="91668" bIns="45834" rtlCol="1"/>
          <a:lstStyle>
            <a:lvl1pPr algn="l">
              <a:defRPr sz="1200"/>
            </a:lvl1pPr>
          </a:lstStyle>
          <a:p>
            <a:fld id="{E57200C5-657B-446B-9BCE-829FB5958771}" type="datetimeFigureOut">
              <a:rPr lang="he-IL" smtClean="0"/>
              <a:t>ט'/טבת/תשפ"ו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3030538" y="858838"/>
            <a:ext cx="3082925" cy="2312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68" tIns="45834" rIns="91668" bIns="45834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913979" y="3300136"/>
            <a:ext cx="7316053" cy="2700207"/>
          </a:xfrm>
          <a:prstGeom prst="rect">
            <a:avLst/>
          </a:prstGeom>
        </p:spPr>
        <p:txBody>
          <a:bodyPr vert="horz" lIns="91668" tIns="45834" rIns="91668" bIns="45834" rtlCol="1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5180606" y="6514723"/>
            <a:ext cx="3963398" cy="343285"/>
          </a:xfrm>
          <a:prstGeom prst="rect">
            <a:avLst/>
          </a:prstGeom>
        </p:spPr>
        <p:txBody>
          <a:bodyPr vert="horz" lIns="91668" tIns="45834" rIns="91668" bIns="45834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2138" y="6514723"/>
            <a:ext cx="3963398" cy="343285"/>
          </a:xfrm>
          <a:prstGeom prst="rect">
            <a:avLst/>
          </a:prstGeom>
        </p:spPr>
        <p:txBody>
          <a:bodyPr vert="horz" lIns="91668" tIns="45834" rIns="91668" bIns="45834" rtlCol="1" anchor="b"/>
          <a:lstStyle>
            <a:lvl1pPr algn="l">
              <a:defRPr sz="1200"/>
            </a:lvl1pPr>
          </a:lstStyle>
          <a:p>
            <a:fld id="{2E3E2B98-2363-4389-9D6A-6114B33356C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378395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E2B98-2363-4389-9D6A-6114B33356C8}" type="slidenum">
              <a:rPr lang="he-IL" smtClean="0"/>
              <a:t>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123485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נתוני סוף שנה, </a:t>
            </a:r>
            <a:r>
              <a:rPr lang="he-IL" dirty="0">
                <a:solidFill>
                  <a:schemeClr val="bg1"/>
                </a:solidFill>
              </a:rPr>
              <a:t>בניכוי כרית ביטחון על </a:t>
            </a:r>
            <a:r>
              <a:rPr lang="he-IL" dirty="0" err="1">
                <a:solidFill>
                  <a:schemeClr val="bg1"/>
                </a:solidFill>
              </a:rPr>
              <a:t>האג"ח</a:t>
            </a:r>
            <a:endParaRPr lang="he-IL" dirty="0">
              <a:solidFill>
                <a:schemeClr val="bg1"/>
              </a:solidFill>
            </a:endParaRPr>
          </a:p>
          <a:p>
            <a:endParaRPr lang="he-IL" dirty="0"/>
          </a:p>
          <a:p>
            <a:r>
              <a:rPr lang="he-IL" dirty="0"/>
              <a:t>היקף הלוואות ירד על כן אפשר לקחת הלוואת פיתוח</a:t>
            </a:r>
          </a:p>
          <a:p>
            <a:r>
              <a:rPr lang="he-IL" dirty="0"/>
              <a:t>ב 2025- מתווספת הלוואת פיתוח בסוף שנה 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E2B98-2363-4389-9D6A-6114B33356C8}" type="slidenum">
              <a:rPr lang="he-IL" smtClean="0"/>
              <a:t>11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622999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נתון של 2024 – לפי עדכון תקציב  2024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E2B98-2363-4389-9D6A-6114B33356C8}" type="slidenum">
              <a:rPr lang="he-IL" smtClean="0"/>
              <a:t>12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294439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מוכן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E2B98-2363-4389-9D6A-6114B33356C8}" type="slidenum">
              <a:rPr lang="he-IL" smtClean="0"/>
              <a:t>13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983580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E2B98-2363-4389-9D6A-6114B33356C8}" type="slidenum">
              <a:rPr lang="he-IL" smtClean="0"/>
              <a:t>14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789526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E2B98-2363-4389-9D6A-6114B33356C8}" type="slidenum">
              <a:rPr lang="he-IL" smtClean="0"/>
              <a:t>15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0112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E2B98-2363-4389-9D6A-6114B33356C8}" type="slidenum">
              <a:rPr lang="he-IL" smtClean="0"/>
              <a:t>17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33493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E2B98-2363-4389-9D6A-6114B33356C8}" type="slidenum">
              <a:rPr lang="he-IL" smtClean="0"/>
              <a:t>18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267177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E2B98-2363-4389-9D6A-6114B33356C8}" type="slidenum">
              <a:rPr lang="he-IL" smtClean="0"/>
              <a:t>22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221173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E2B98-2363-4389-9D6A-6114B33356C8}" type="slidenum">
              <a:rPr lang="he-IL" smtClean="0"/>
              <a:t>23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005244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E2B98-2363-4389-9D6A-6114B33356C8}" type="slidenum">
              <a:rPr lang="he-IL" smtClean="0"/>
              <a:t>24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80670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E2B98-2363-4389-9D6A-6114B33356C8}" type="slidenum">
              <a:rPr lang="he-IL" smtClean="0"/>
              <a:t>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160103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E2B98-2363-4389-9D6A-6114B33356C8}" type="slidenum">
              <a:rPr lang="he-IL" smtClean="0"/>
              <a:t>25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036351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E2B98-2363-4389-9D6A-6114B33356C8}" type="slidenum">
              <a:rPr lang="he-IL" smtClean="0"/>
              <a:t>26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072523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E2B98-2363-4389-9D6A-6114B33356C8}" type="slidenum">
              <a:rPr lang="he-IL" smtClean="0"/>
              <a:t>27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063022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E2B98-2363-4389-9D6A-6114B33356C8}" type="slidenum">
              <a:rPr lang="he-IL" smtClean="0"/>
              <a:t>28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086578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E2B98-2363-4389-9D6A-6114B33356C8}" type="slidenum">
              <a:rPr lang="he-IL" smtClean="0"/>
              <a:t>29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186284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E2B98-2363-4389-9D6A-6114B33356C8}" type="slidenum">
              <a:rPr lang="he-IL" smtClean="0"/>
              <a:t>30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932567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E2B98-2363-4389-9D6A-6114B33356C8}" type="slidenum">
              <a:rPr lang="he-IL" smtClean="0"/>
              <a:t>31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39786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E2B98-2363-4389-9D6A-6114B33356C8}" type="slidenum">
              <a:rPr lang="he-IL" smtClean="0"/>
              <a:t>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33041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E2B98-2363-4389-9D6A-6114B33356C8}" type="slidenum">
              <a:rPr lang="he-IL" smtClean="0"/>
              <a:t>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43542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E2B98-2363-4389-9D6A-6114B33356C8}" type="slidenum">
              <a:rPr lang="he-IL" smtClean="0"/>
              <a:t>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03618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E2B98-2363-4389-9D6A-6114B33356C8}" type="slidenum">
              <a:rPr lang="he-IL" smtClean="0"/>
              <a:t>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95240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E2B98-2363-4389-9D6A-6114B33356C8}" type="slidenum">
              <a:rPr lang="he-IL" smtClean="0"/>
              <a:t>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14760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15DE3-02B9-46D4-2BDA-8CAD12FF7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01BA3C49-A6BF-7E49-32FC-131A9B9A0B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F6CAE748-C598-D5DA-2930-4B205DCF2D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A4EE4818-5A9E-A521-E3A4-ADC2727D15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E2B98-2363-4389-9D6A-6114B33356C8}" type="slidenum">
              <a:rPr lang="he-IL" smtClean="0"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65257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E2B98-2363-4389-9D6A-6114B33356C8}" type="slidenum">
              <a:rPr lang="he-IL" smtClean="0"/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04013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fld id="{A47D262A-0A13-478D-B35C-86DC62C4549B}" type="datetime8">
              <a:rPr lang="he-IL" smtClean="0"/>
              <a:t>29 דצמבר 25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fld id="{EDF13AFF-D743-4FBE-B9F0-DDCA0E44E51E}" type="slidenum">
              <a:rPr lang="he-IL" smtClean="0"/>
              <a:t>‹#›</a:t>
            </a:fld>
            <a:endParaRPr lang="he-IL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636553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תמונה פנורמית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CD31E-2F9F-4EA3-B411-E6E9B9D13512}" type="datetime8">
              <a:rPr lang="he-IL" smtClean="0"/>
              <a:t>29 דצמבר 25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AFF-D743-4FBE-B9F0-DDCA0E44E51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43900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ותרת ו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B032-E476-4CB6-A63C-E396F406FB41}" type="datetime8">
              <a:rPr lang="he-IL" smtClean="0"/>
              <a:t>29 דצמבר 25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1106" y="6116070"/>
            <a:ext cx="557499" cy="469930"/>
          </a:xfrm>
        </p:spPr>
        <p:txBody>
          <a:bodyPr/>
          <a:lstStyle>
            <a:lvl1pPr>
              <a:defRPr sz="1200" b="1">
                <a:solidFill>
                  <a:srgbClr val="080808"/>
                </a:solidFill>
              </a:defRPr>
            </a:lvl1pPr>
          </a:lstStyle>
          <a:p>
            <a:fld id="{EDF13AFF-D743-4FBE-B9F0-DDCA0E44E51E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45718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ציטוט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48872-6B97-46FC-8C34-1062DEE909F5}" type="datetime8">
              <a:rPr lang="he-IL" smtClean="0"/>
              <a:t>29 דצמבר 25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AFF-D743-4FBE-B9F0-DDCA0E44E51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13511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רטיס ש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21EF2-F88C-4D0E-B78E-EAC8C468E922}" type="datetime8">
              <a:rPr lang="he-IL" smtClean="0"/>
              <a:t>29 דצמבר 25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AFF-D743-4FBE-B9F0-DDCA0E44E51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09418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רטיס שם עם ציטו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6CF2A-6C70-4F88-9694-A200BFFB1A96}" type="datetime8">
              <a:rPr lang="he-IL" smtClean="0"/>
              <a:t>29 דצמבר 25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AFF-D743-4FBE-B9F0-DDCA0E44E51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987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נכון או לא נכ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B95A7-58DF-4614-A3F6-84E422E3B427}" type="datetime8">
              <a:rPr lang="he-IL" smtClean="0"/>
              <a:t>29 דצמבר 25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AFF-D743-4FBE-B9F0-DDCA0E44E51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73132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27CB2-FBE6-4D31-A7FA-015E39542044}" type="datetime8">
              <a:rPr lang="he-IL" smtClean="0"/>
              <a:t>29 דצמבר 25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AFF-D743-4FBE-B9F0-DDCA0E44E51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28043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30EFD-2325-4802-B68F-2610B1C7A33F}" type="datetime8">
              <a:rPr lang="he-IL" smtClean="0"/>
              <a:t>29 דצמבר 25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AFF-D743-4FBE-B9F0-DDCA0E44E51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2269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>
            <a:lvl1pPr>
              <a:defRPr>
                <a:solidFill>
                  <a:schemeClr val="tx2">
                    <a:lumMod val="25000"/>
                  </a:schemeClr>
                </a:solidFill>
              </a:defRPr>
            </a:lvl1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fld id="{38EED735-EC1B-422B-A64F-289461DE6955}" type="datetime8">
              <a:rPr lang="he-IL" smtClean="0"/>
              <a:t>29 דצמבר 25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2605" y="6093688"/>
            <a:ext cx="618670" cy="597536"/>
          </a:xfrm>
        </p:spPr>
        <p:txBody>
          <a:bodyPr/>
          <a:lstStyle>
            <a:lvl1pPr>
              <a:defRPr sz="1200" b="1">
                <a:solidFill>
                  <a:srgbClr val="080808"/>
                </a:solidFill>
              </a:defRPr>
            </a:lvl1pPr>
          </a:lstStyle>
          <a:p>
            <a:fld id="{EDF13AFF-D743-4FBE-B9F0-DDCA0E44E51E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86700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5B44E-B1D3-4A86-A5C0-DA73338FC5D9}" type="datetime8">
              <a:rPr lang="he-IL" smtClean="0"/>
              <a:t>29 דצמבר 25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fld id="{EDF13AFF-D743-4FBE-B9F0-DDCA0E44E51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8432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B905E-4A8B-4B2D-AEB6-D91A666432D9}" type="datetime8">
              <a:rPr lang="he-IL" smtClean="0"/>
              <a:t>29 דצמבר 25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AFF-D743-4FBE-B9F0-DDCA0E44E51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09270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DFF8C-5094-455A-9AE4-B525F534388D}" type="datetime8">
              <a:rPr lang="he-IL" smtClean="0"/>
              <a:t>29 דצמבר 25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AFF-D743-4FBE-B9F0-DDCA0E44E51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92227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8B76B-C91A-45DF-825B-23D36DB47CCD}" type="datetime8">
              <a:rPr lang="he-IL" smtClean="0"/>
              <a:t>29 דצמבר 25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AFF-D743-4FBE-B9F0-DDCA0E44E51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49693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5B12B-AFED-4CC9-8861-63EF6F9AB98E}" type="datetime8">
              <a:rPr lang="he-IL" smtClean="0"/>
              <a:t>29 דצמבר 25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AFF-D743-4FBE-B9F0-DDCA0E44E51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72159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1EC4B-0EE6-4E6F-9002-583C651964D0}" type="datetime8">
              <a:rPr lang="he-IL" smtClean="0"/>
              <a:t>29 דצמבר 25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AFF-D743-4FBE-B9F0-DDCA0E44E51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90248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2700B-9896-47DC-8A65-A4BBA3B9853A}" type="datetime8">
              <a:rPr lang="he-IL" smtClean="0"/>
              <a:t>29 דצמבר 25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AFF-D743-4FBE-B9F0-DDCA0E44E51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08458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641C879-FC06-41C4-9410-CAB7F337ACB8}" type="datetime8">
              <a:rPr lang="he-IL" smtClean="0"/>
              <a:t>29 דצמבר 25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DF13AFF-D743-4FBE-B9F0-DDCA0E44E51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806692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  <p:sldLayoutId id="2147484074" r:id="rId12"/>
    <p:sldLayoutId id="2147484075" r:id="rId13"/>
    <p:sldLayoutId id="2147484076" r:id="rId14"/>
    <p:sldLayoutId id="2147484077" r:id="rId15"/>
    <p:sldLayoutId id="2147484078" r:id="rId16"/>
    <p:sldLayoutId id="2147484079" r:id="rId17"/>
  </p:sldLayoutIdLst>
  <p:hf hdr="0" ftr="0" dt="0"/>
  <p:txStyles>
    <p:titleStyle>
      <a:lvl1pPr algn="ctr" defTabSz="457200" rtl="1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857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package" Target="../embeddings/Microsoft_Excel_Worksheet4.xlsx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113233" y="685800"/>
            <a:ext cx="7514035" cy="175259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b="1" spc="5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עיריית יהוד – מונוסון</a:t>
            </a:r>
            <a:br>
              <a:rPr lang="en-US" sz="3200" b="1" spc="5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</a:br>
            <a:br>
              <a:rPr lang="en-US" sz="3200" b="1" spc="5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</a:br>
            <a:r>
              <a:rPr lang="en-US" sz="3200" b="1" spc="50" dirty="0" err="1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הצעת</a:t>
            </a:r>
            <a:r>
              <a:rPr lang="en-US" sz="3200" b="1" spc="5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 </a:t>
            </a:r>
            <a:r>
              <a:rPr lang="en-US" sz="3200" b="1" spc="50" dirty="0" err="1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התקציב</a:t>
            </a:r>
            <a:r>
              <a:rPr lang="en-US" sz="3200" b="1" spc="5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 </a:t>
            </a:r>
            <a:r>
              <a:rPr lang="en-US" sz="3200" b="1" spc="50" dirty="0" err="1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לשנת</a:t>
            </a:r>
            <a:r>
              <a:rPr lang="en-US" sz="3200" b="1" spc="5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 </a:t>
            </a:r>
            <a:r>
              <a:rPr lang="en-US" sz="3200" b="1" spc="50" dirty="0" err="1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הכספים</a:t>
            </a:r>
            <a:r>
              <a:rPr lang="en-US" sz="3200" b="1" spc="5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 2026</a:t>
            </a:r>
            <a:endParaRPr lang="en-US" sz="3200" b="1" spc="50" dirty="0">
              <a:latin typeface="Aharoni" panose="02010803020104030203" pitchFamily="2" charset="-79"/>
              <a:ea typeface="+mj-ea"/>
              <a:cs typeface="Aharoni" panose="02010803020104030203" pitchFamily="2" charset="-79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AEFDF6BC-1D05-18AD-6D7F-E9685B9F2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506" y="2743199"/>
            <a:ext cx="2808627" cy="3047999"/>
          </a:xfrm>
          <a:prstGeom prst="roundRect">
            <a:avLst>
              <a:gd name="adj" fmla="val 4380"/>
            </a:avLst>
          </a:prstGeom>
          <a:solidFill>
            <a:schemeClr val="accent2">
              <a:lumMod val="40000"/>
              <a:lumOff val="60000"/>
            </a:schemeClr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8A9D82-0826-463E-A3A4-AD2AC39063A4}"/>
              </a:ext>
            </a:extLst>
          </p:cNvPr>
          <p:cNvSpPr txBox="1"/>
          <p:nvPr/>
        </p:nvSpPr>
        <p:spPr>
          <a:xfrm>
            <a:off x="4512252" y="2666999"/>
            <a:ext cx="4115015" cy="312420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algn="r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endParaRPr lang="en-US" b="1" u="sng" dirty="0" err="1">
              <a:solidFill>
                <a:schemeClr val="accent1">
                  <a:lumMod val="75000"/>
                </a:schemeClr>
              </a:solidFill>
            </a:endParaRPr>
          </a:p>
          <a:p>
            <a:pPr algn="r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endParaRPr lang="en-US" b="1" u="sng" dirty="0" err="1">
              <a:solidFill>
                <a:schemeClr val="accent1">
                  <a:lumMod val="75000"/>
                </a:schemeClr>
              </a:solidFill>
            </a:endParaRPr>
          </a:p>
          <a:p>
            <a:pPr algn="r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endParaRPr lang="en-US" b="1" u="sng" dirty="0" err="1">
              <a:solidFill>
                <a:schemeClr val="accent1">
                  <a:lumMod val="75000"/>
                </a:schemeClr>
              </a:solidFill>
            </a:endParaRPr>
          </a:p>
          <a:p>
            <a:pPr algn="r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endParaRPr lang="en-US" b="1" u="sng" dirty="0" err="1">
              <a:solidFill>
                <a:schemeClr val="accent1">
                  <a:lumMod val="75000"/>
                </a:schemeClr>
              </a:solidFill>
            </a:endParaRPr>
          </a:p>
          <a:p>
            <a:pPr algn="r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endParaRPr lang="en-US" b="1" u="sng" dirty="0" err="1">
              <a:solidFill>
                <a:schemeClr val="accent1">
                  <a:lumMod val="75000"/>
                </a:schemeClr>
              </a:solidFill>
            </a:endParaRPr>
          </a:p>
          <a:p>
            <a:pPr algn="r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he-IL" sz="2000" b="1" dirty="0">
                <a:solidFill>
                  <a:schemeClr val="accent1">
                    <a:lumMod val="75000"/>
                  </a:schemeClr>
                </a:solidFill>
              </a:rPr>
              <a:t>רו"ח גל </a:t>
            </a:r>
            <a:r>
              <a:rPr lang="he-IL" sz="2000" b="1" dirty="0" err="1">
                <a:solidFill>
                  <a:schemeClr val="accent1">
                    <a:lumMod val="75000"/>
                  </a:schemeClr>
                </a:solidFill>
              </a:rPr>
              <a:t>לניאדו</a:t>
            </a:r>
            <a:r>
              <a:rPr lang="he-IL" sz="2000" b="1" dirty="0">
                <a:solidFill>
                  <a:schemeClr val="accent1">
                    <a:lumMod val="75000"/>
                  </a:schemeClr>
                </a:solidFill>
              </a:rPr>
              <a:t>- גזבר </a:t>
            </a:r>
          </a:p>
          <a:p>
            <a:pPr algn="r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he-IL" sz="2000" b="1" dirty="0">
                <a:solidFill>
                  <a:schemeClr val="accent1">
                    <a:lumMod val="75000"/>
                  </a:schemeClr>
                </a:solidFill>
              </a:rPr>
              <a:t>קונסטנס צ'רי – מנהלת אגף תקציבים</a:t>
            </a:r>
          </a:p>
          <a:p>
            <a:pPr algn="r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endParaRPr lang="en-US" b="1" u="sng" dirty="0" err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06065FB9-0C33-D9F6-6D17-9ED578F76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13892" y="5867131"/>
            <a:ext cx="41337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DF13AFF-D743-4FBE-B9F0-DDCA0E44E51E}" type="slidenum">
              <a:rPr lang="en-US" sz="1000" b="0" smtClean="0">
                <a:solidFill>
                  <a:schemeClr val="tx1"/>
                </a:solidFill>
              </a:rPr>
              <a:pPr defTabSz="914400">
                <a:spcAft>
                  <a:spcPts val="600"/>
                </a:spcAft>
              </a:pPr>
              <a:t>1</a:t>
            </a:fld>
            <a:endParaRPr lang="en-US" sz="10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5272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83450" y="332956"/>
            <a:ext cx="6230067" cy="1027583"/>
          </a:xfrm>
        </p:spPr>
        <p:txBody>
          <a:bodyPr>
            <a:noAutofit/>
          </a:bodyPr>
          <a:lstStyle/>
          <a:p>
            <a:r>
              <a:rPr lang="he-IL" sz="3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השקעה שוטפת לתושב, </a:t>
            </a:r>
            <a:r>
              <a:rPr lang="he-IL" sz="36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באש"ח</a:t>
            </a:r>
            <a:r>
              <a:rPr lang="he-IL" sz="3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he-IL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(נתוני מנהל אוכלוסין אוק' של שנה קודמת )</a:t>
            </a:r>
            <a:endParaRPr lang="he-IL" sz="2000" b="1" dirty="0">
              <a:solidFill>
                <a:schemeClr val="bg1"/>
              </a:solidFill>
            </a:endParaRPr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89449C41-B822-0435-56B1-677CE5F23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AFF-D743-4FBE-B9F0-DDCA0E44E51E}" type="slidenum">
              <a:rPr lang="he-IL" smtClean="0"/>
              <a:pPr/>
              <a:t>10</a:t>
            </a:fld>
            <a:endParaRPr lang="he-IL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2448C581-4B92-FDBD-460E-61CDA6001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163378"/>
            <a:ext cx="1018572" cy="1105382"/>
          </a:xfrm>
          <a:prstGeom prst="rect">
            <a:avLst/>
          </a:prstGeom>
        </p:spPr>
      </p:pic>
      <p:graphicFrame>
        <p:nvGraphicFramePr>
          <p:cNvPr id="10" name="תרשים 9">
            <a:extLst>
              <a:ext uri="{FF2B5EF4-FFF2-40B4-BE49-F238E27FC236}">
                <a16:creationId xmlns:a16="http://schemas.microsoft.com/office/drawing/2014/main" id="{EAA32B86-1714-4693-9CF1-E10E0160FB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1773455"/>
              </p:ext>
            </p:extLst>
          </p:nvPr>
        </p:nvGraphicFramePr>
        <p:xfrm>
          <a:off x="2286000" y="1756323"/>
          <a:ext cx="5814392" cy="45529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14175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99592" y="489439"/>
            <a:ext cx="7097875" cy="871736"/>
          </a:xfrm>
        </p:spPr>
        <p:txBody>
          <a:bodyPr>
            <a:noAutofit/>
          </a:bodyPr>
          <a:lstStyle/>
          <a:p>
            <a:pPr algn="ctr"/>
            <a:r>
              <a:rPr lang="he-IL" sz="3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יתרת גרעון והלוואות לסוף שנה</a:t>
            </a:r>
            <a:br>
              <a:rPr lang="he-IL" sz="3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he-IL" sz="3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2016-2025</a:t>
            </a:r>
            <a:r>
              <a:rPr lang="he-IL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(מש"ח)</a:t>
            </a:r>
            <a:endParaRPr lang="he-IL" sz="36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6675AF4-6C26-DEA5-2DB7-E59631A1E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AFF-D743-4FBE-B9F0-DDCA0E44E51E}" type="slidenum">
              <a:rPr lang="he-IL" smtClean="0"/>
              <a:pPr/>
              <a:t>11</a:t>
            </a:fld>
            <a:endParaRPr lang="he-IL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0F96E3DF-3A4B-AA70-82C6-EE7282BB1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163378"/>
            <a:ext cx="1018572" cy="1105382"/>
          </a:xfrm>
          <a:prstGeom prst="rect">
            <a:avLst/>
          </a:prstGeom>
        </p:spPr>
      </p:pic>
      <p:graphicFrame>
        <p:nvGraphicFramePr>
          <p:cNvPr id="5" name="תרשים 4">
            <a:extLst>
              <a:ext uri="{FF2B5EF4-FFF2-40B4-BE49-F238E27FC236}">
                <a16:creationId xmlns:a16="http://schemas.microsoft.com/office/drawing/2014/main" id="{C293D95C-5454-8AB3-D221-A9AD52127B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9422392"/>
              </p:ext>
            </p:extLst>
          </p:nvPr>
        </p:nvGraphicFramePr>
        <p:xfrm>
          <a:off x="1331640" y="1556792"/>
          <a:ext cx="6408712" cy="44644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29783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72910" y="263608"/>
            <a:ext cx="6398179" cy="1446728"/>
          </a:xfrm>
        </p:spPr>
        <p:txBody>
          <a:bodyPr>
            <a:noAutofit/>
          </a:bodyPr>
          <a:lstStyle/>
          <a:p>
            <a:pPr algn="ctr"/>
            <a:r>
              <a:rPr lang="he-IL" sz="3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יתרת גרעון והלוואות כאחוז מסך הכנסה</a:t>
            </a:r>
            <a:br>
              <a:rPr lang="he-IL" sz="3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he-IL" sz="3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2015-2024, </a:t>
            </a:r>
            <a:r>
              <a:rPr lang="he-IL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נתוני סוף שנה</a:t>
            </a:r>
            <a:endParaRPr lang="he-IL" sz="36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65393" y="5805264"/>
            <a:ext cx="738387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r" rtl="1">
              <a:buFont typeface="Corbel" panose="020B0503020204020204" pitchFamily="34" charset="0"/>
              <a:buChar char="*"/>
            </a:pPr>
            <a:r>
              <a:rPr lang="he-IL" sz="1200" dirty="0">
                <a:solidFill>
                  <a:schemeClr val="bg1"/>
                </a:solidFill>
              </a:rPr>
              <a:t>גרעון מצטבר +אשראי ז"א בניכוי כרית ביטחון על </a:t>
            </a:r>
            <a:r>
              <a:rPr lang="he-IL" sz="1200" dirty="0" err="1">
                <a:solidFill>
                  <a:schemeClr val="bg1"/>
                </a:solidFill>
              </a:rPr>
              <a:t>האג"ח</a:t>
            </a:r>
            <a:endParaRPr lang="he-IL" sz="1200" dirty="0">
              <a:solidFill>
                <a:schemeClr val="bg1"/>
              </a:solidFill>
            </a:endParaRPr>
          </a:p>
          <a:p>
            <a:pPr algn="r" rtl="1"/>
            <a:r>
              <a:rPr lang="he-IL" sz="1200" dirty="0">
                <a:solidFill>
                  <a:schemeClr val="bg1"/>
                </a:solidFill>
              </a:rPr>
              <a:t>** ללא משק המים והביוב, הנחות ארנונה, העברות מקרנות, מענקים לכיסוי גרעון מצטבר והלוואות איזון.</a:t>
            </a:r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1C8F944D-3894-9EAB-7D99-093C489E0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AFF-D743-4FBE-B9F0-DDCA0E44E51E}" type="slidenum">
              <a:rPr lang="he-IL" smtClean="0"/>
              <a:pPr/>
              <a:t>12</a:t>
            </a:fld>
            <a:endParaRPr lang="he-IL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9E698392-1259-7D78-4221-A5ABF23B8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163378"/>
            <a:ext cx="1018572" cy="1105382"/>
          </a:xfrm>
          <a:prstGeom prst="rect">
            <a:avLst/>
          </a:prstGeom>
        </p:spPr>
      </p:pic>
      <p:graphicFrame>
        <p:nvGraphicFramePr>
          <p:cNvPr id="4" name="תרשים 3">
            <a:extLst>
              <a:ext uri="{FF2B5EF4-FFF2-40B4-BE49-F238E27FC236}">
                <a16:creationId xmlns:a16="http://schemas.microsoft.com/office/drawing/2014/main" id="{5F231719-2B13-4C0E-B5FB-EB7F807FE9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9731788"/>
              </p:ext>
            </p:extLst>
          </p:nvPr>
        </p:nvGraphicFramePr>
        <p:xfrm>
          <a:off x="1691680" y="1340769"/>
          <a:ext cx="5832648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9561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23528" y="498830"/>
            <a:ext cx="8229600" cy="990600"/>
          </a:xfrm>
        </p:spPr>
        <p:txBody>
          <a:bodyPr>
            <a:noAutofit/>
          </a:bodyPr>
          <a:lstStyle/>
          <a:p>
            <a:pPr algn="ctr"/>
            <a:r>
              <a:rPr lang="he-IL" sz="3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התפתחות ההוצאה לתלמיד- </a:t>
            </a:r>
            <a:r>
              <a:rPr lang="he-IL" sz="2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שנים 2017-2026 (</a:t>
            </a:r>
            <a:r>
              <a:rPr lang="he-IL" sz="24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אש"ח</a:t>
            </a:r>
            <a:r>
              <a:rPr lang="he-IL" sz="2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)</a:t>
            </a:r>
            <a:endParaRPr lang="he-IL" sz="36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95628C-7442-4DC4-A402-DEAD42892B6F}"/>
              </a:ext>
            </a:extLst>
          </p:cNvPr>
          <p:cNvSpPr txBox="1"/>
          <p:nvPr/>
        </p:nvSpPr>
        <p:spPr>
          <a:xfrm>
            <a:off x="1619673" y="5589240"/>
            <a:ext cx="735626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1200" dirty="0">
                <a:solidFill>
                  <a:schemeClr val="bg1"/>
                </a:solidFill>
              </a:rPr>
              <a:t>* כולל תיכון מקיף ויגאל אלון</a:t>
            </a:r>
          </a:p>
          <a:p>
            <a:pPr algn="r" rtl="1"/>
            <a:r>
              <a:rPr lang="he-IL" sz="1200" dirty="0">
                <a:solidFill>
                  <a:schemeClr val="bg1"/>
                </a:solidFill>
              </a:rPr>
              <a:t>** שנת 2026 לפי תקציב, שנת 2025 אומדן</a:t>
            </a:r>
          </a:p>
          <a:p>
            <a:pPr algn="r" rtl="1"/>
            <a:r>
              <a:rPr lang="he-IL" sz="1200" dirty="0">
                <a:solidFill>
                  <a:schemeClr val="bg1"/>
                </a:solidFill>
              </a:rPr>
              <a:t>*** יש לציין כי ישנה ירידה של כ-100 ילדים במערכת החינוך במעבר </a:t>
            </a:r>
            <a:r>
              <a:rPr lang="he-IL" sz="1200" dirty="0" err="1">
                <a:solidFill>
                  <a:schemeClr val="bg1"/>
                </a:solidFill>
              </a:rPr>
              <a:t>מתשפ"ה</a:t>
            </a:r>
            <a:r>
              <a:rPr lang="he-IL" sz="1200" dirty="0">
                <a:solidFill>
                  <a:schemeClr val="bg1"/>
                </a:solidFill>
              </a:rPr>
              <a:t> </a:t>
            </a:r>
            <a:r>
              <a:rPr lang="he-IL" sz="1200" dirty="0" err="1">
                <a:solidFill>
                  <a:schemeClr val="bg1"/>
                </a:solidFill>
              </a:rPr>
              <a:t>לתשפ"ו</a:t>
            </a:r>
            <a:r>
              <a:rPr lang="he-IL" sz="1200" dirty="0">
                <a:solidFill>
                  <a:schemeClr val="bg1"/>
                </a:solidFill>
              </a:rPr>
              <a:t>(ללא נר ישראל ושפ"י).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CDA3332-FB05-6861-4C82-CBAE16F31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AFF-D743-4FBE-B9F0-DDCA0E44E51E}" type="slidenum">
              <a:rPr lang="he-IL" smtClean="0"/>
              <a:pPr/>
              <a:t>13</a:t>
            </a:fld>
            <a:endParaRPr lang="he-IL" dirty="0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9D743AD4-50AA-2A9E-A81B-2D02DCD9A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163378"/>
            <a:ext cx="1018572" cy="1105382"/>
          </a:xfrm>
          <a:prstGeom prst="rect">
            <a:avLst/>
          </a:prstGeom>
        </p:spPr>
      </p:pic>
      <p:graphicFrame>
        <p:nvGraphicFramePr>
          <p:cNvPr id="8" name="תרשים 7">
            <a:extLst>
              <a:ext uri="{FF2B5EF4-FFF2-40B4-BE49-F238E27FC236}">
                <a16:creationId xmlns:a16="http://schemas.microsoft.com/office/drawing/2014/main" id="{891A0310-2E3C-8BC6-5D07-F77A2C1CCF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9518007"/>
              </p:ext>
            </p:extLst>
          </p:nvPr>
        </p:nvGraphicFramePr>
        <p:xfrm>
          <a:off x="1259632" y="1489176"/>
          <a:ext cx="6848246" cy="4163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9922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7A8CDC16-347E-CE14-4100-A2E88E22F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3608" y="2132856"/>
            <a:ext cx="7515992" cy="2592288"/>
          </a:xfrm>
        </p:spPr>
        <p:txBody>
          <a:bodyPr>
            <a:normAutofit fontScale="92500"/>
          </a:bodyPr>
          <a:lstStyle/>
          <a:p>
            <a:r>
              <a:rPr lang="he-IL" sz="4800" b="1" dirty="0">
                <a:solidFill>
                  <a:srgbClr val="002060"/>
                </a:solidFill>
              </a:rPr>
              <a:t>עיקרי מקור הגידול התקציבי בסך 16,726 </a:t>
            </a:r>
            <a:r>
              <a:rPr lang="he-IL" sz="4800" b="1" dirty="0" err="1">
                <a:solidFill>
                  <a:srgbClr val="002060"/>
                </a:solidFill>
              </a:rPr>
              <a:t>אש"ח</a:t>
            </a:r>
            <a:r>
              <a:rPr lang="he-IL" sz="4800" b="1" dirty="0">
                <a:solidFill>
                  <a:srgbClr val="002060"/>
                </a:solidFill>
              </a:rPr>
              <a:t> ופירוטו לפי נושאים</a:t>
            </a:r>
          </a:p>
          <a:p>
            <a:r>
              <a:rPr lang="he-IL" sz="3900" b="1" dirty="0">
                <a:solidFill>
                  <a:srgbClr val="002060"/>
                </a:solidFill>
              </a:rPr>
              <a:t>ונקודות אי וודאות </a:t>
            </a:r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3044434E-8259-4568-E0A2-B3698BA2F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AFF-D743-4FBE-B9F0-DDCA0E44E51E}" type="slidenum">
              <a:rPr lang="he-IL" smtClean="0"/>
              <a:t>14</a:t>
            </a:fld>
            <a:endParaRPr lang="he-IL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9BFC3B94-46E3-22D9-2901-B0E709275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163378"/>
            <a:ext cx="1018572" cy="110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343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61940" y="62308"/>
            <a:ext cx="7770440" cy="1139017"/>
          </a:xfrm>
        </p:spPr>
        <p:txBody>
          <a:bodyPr>
            <a:noAutofit/>
          </a:bodyPr>
          <a:lstStyle/>
          <a:p>
            <a:r>
              <a:rPr lang="he-IL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פירוט מקור הגידול התקציבי לשנת 2026 – </a:t>
            </a:r>
            <a:br>
              <a:rPr lang="he-IL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he-IL" sz="2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בסך 16,726 </a:t>
            </a:r>
            <a:r>
              <a:rPr lang="he-IL" sz="24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אש"ח</a:t>
            </a:r>
            <a:endParaRPr lang="he-IL" sz="3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BFF86559-095D-E10B-4F5D-52B39022C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AFF-D743-4FBE-B9F0-DDCA0E44E51E}" type="slidenum">
              <a:rPr lang="he-IL" smtClean="0"/>
              <a:pPr/>
              <a:t>15</a:t>
            </a:fld>
            <a:endParaRPr lang="he-IL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557F5DA4-FC74-0B04-3257-ED07DFD4F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163378"/>
            <a:ext cx="1018572" cy="1105382"/>
          </a:xfrm>
          <a:prstGeom prst="rect">
            <a:avLst/>
          </a:prstGeom>
        </p:spPr>
      </p:pic>
      <p:graphicFrame>
        <p:nvGraphicFramePr>
          <p:cNvPr id="7" name="טבלה 6">
            <a:extLst>
              <a:ext uri="{FF2B5EF4-FFF2-40B4-BE49-F238E27FC236}">
                <a16:creationId xmlns:a16="http://schemas.microsoft.com/office/drawing/2014/main" id="{713EA072-A32D-B667-957B-A8430FFF59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7242585"/>
              </p:ext>
            </p:extLst>
          </p:nvPr>
        </p:nvGraphicFramePr>
        <p:xfrm>
          <a:off x="604168" y="1369830"/>
          <a:ext cx="8187227" cy="5362413"/>
        </p:xfrm>
        <a:graphic>
          <a:graphicData uri="http://schemas.openxmlformats.org/drawingml/2006/table">
            <a:tbl>
              <a:tblPr rtl="1"/>
              <a:tblGrid>
                <a:gridCol w="2056951">
                  <a:extLst>
                    <a:ext uri="{9D8B030D-6E8A-4147-A177-3AD203B41FA5}">
                      <a16:colId xmlns:a16="http://schemas.microsoft.com/office/drawing/2014/main" val="3380592084"/>
                    </a:ext>
                  </a:extLst>
                </a:gridCol>
                <a:gridCol w="1263806">
                  <a:extLst>
                    <a:ext uri="{9D8B030D-6E8A-4147-A177-3AD203B41FA5}">
                      <a16:colId xmlns:a16="http://schemas.microsoft.com/office/drawing/2014/main" val="983185387"/>
                    </a:ext>
                  </a:extLst>
                </a:gridCol>
                <a:gridCol w="4866470">
                  <a:extLst>
                    <a:ext uri="{9D8B030D-6E8A-4147-A177-3AD203B41FA5}">
                      <a16:colId xmlns:a16="http://schemas.microsoft.com/office/drawing/2014/main" val="4273995550"/>
                    </a:ext>
                  </a:extLst>
                </a:gridCol>
              </a:tblGrid>
              <a:tr h="420575">
                <a:tc>
                  <a:txBody>
                    <a:bodyPr/>
                    <a:lstStyle/>
                    <a:p>
                      <a:pPr algn="r" rtl="1" fontAlgn="ctr">
                        <a:buNone/>
                      </a:pPr>
                      <a:r>
                        <a:rPr lang="he-IL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נושא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ctr">
                        <a:buNone/>
                      </a:pPr>
                      <a:r>
                        <a:rPr lang="he-IL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סכום (</a:t>
                      </a:r>
                      <a:r>
                        <a:rPr lang="he-IL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אש"ח</a:t>
                      </a:r>
                      <a:r>
                        <a:rPr lang="he-IL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b">
                        <a:buNone/>
                      </a:pPr>
                      <a:r>
                        <a:rPr lang="he-IL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הסבר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6512605"/>
                  </a:ext>
                </a:extLst>
              </a:tr>
              <a:tr h="420575">
                <a:tc>
                  <a:txBody>
                    <a:bodyPr/>
                    <a:lstStyle/>
                    <a:p>
                      <a:pPr lvl="0" algn="r" rtl="1" fontAlgn="ctr">
                        <a:buNone/>
                      </a:pPr>
                      <a:r>
                        <a:rPr lang="he-I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ארנונה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he-I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495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 algn="r" rtl="1" fontAlgn="b">
                        <a:buNone/>
                      </a:pPr>
                      <a:r>
                        <a:rPr lang="he-I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מקדם ארנונה נמוך יחסית 1.626% ,גידול בהנחות ,הריסת מבני רכבות 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6007188"/>
                  </a:ext>
                </a:extLst>
              </a:tr>
              <a:tr h="630862">
                <a:tc>
                  <a:txBody>
                    <a:bodyPr/>
                    <a:lstStyle/>
                    <a:p>
                      <a:pPr lvl="0" algn="r" rtl="1" fontAlgn="ctr">
                        <a:buNone/>
                      </a:pPr>
                      <a:r>
                        <a:rPr lang="he-I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אגרת רישיונות בנייה 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he-I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4,454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 algn="r" rtl="1" fontAlgn="b">
                        <a:buNone/>
                      </a:pPr>
                      <a:r>
                        <a:rPr lang="he-I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סך אומדן הכנסה כ 10 מש"ח –כ 80,000 מ"ר ברובע גדות ,185,000 מ"ר </a:t>
                      </a:r>
                      <a:r>
                        <a:rPr lang="he-IL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מוהליבר</a:t>
                      </a:r>
                      <a:r>
                        <a:rPr lang="he-I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+ ויצמן-אשכנזי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9220820"/>
                  </a:ext>
                </a:extLst>
              </a:tr>
              <a:tr h="210287">
                <a:tc>
                  <a:txBody>
                    <a:bodyPr/>
                    <a:lstStyle/>
                    <a:p>
                      <a:pPr lvl="0" algn="r" rtl="1" fontAlgn="ctr">
                        <a:buNone/>
                      </a:pPr>
                      <a:r>
                        <a:rPr lang="he-I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קנסות חנייה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he-I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1,300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 algn="r" rtl="1" fontAlgn="b">
                        <a:buNone/>
                      </a:pPr>
                      <a:endParaRPr lang="he-IL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678461"/>
                  </a:ext>
                </a:extLst>
              </a:tr>
              <a:tr h="420575">
                <a:tc>
                  <a:txBody>
                    <a:bodyPr/>
                    <a:lstStyle/>
                    <a:p>
                      <a:pPr lvl="0" algn="r" rtl="1" fontAlgn="ctr">
                        <a:buNone/>
                      </a:pPr>
                      <a:r>
                        <a:rPr lang="he-IL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דמ"ש</a:t>
                      </a:r>
                      <a:r>
                        <a:rPr lang="he-I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שטחי התארגנות, משרדי מכירה, החדרת עוגנים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he-I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2,112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 algn="r" rtl="1" fontAlgn="b">
                        <a:buNone/>
                      </a:pPr>
                      <a:r>
                        <a:rPr lang="he-I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מיצוי פעילות בנושא 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1611721"/>
                  </a:ext>
                </a:extLst>
              </a:tr>
              <a:tr h="210287">
                <a:tc>
                  <a:txBody>
                    <a:bodyPr/>
                    <a:lstStyle/>
                    <a:p>
                      <a:pPr lvl="0" algn="r" rtl="1" fontAlgn="ctr">
                        <a:buNone/>
                      </a:pPr>
                      <a:r>
                        <a:rPr lang="he-I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משרד הרווחה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he-I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3,790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 algn="r" rtl="1" fontAlgn="b">
                        <a:buNone/>
                      </a:pPr>
                      <a:r>
                        <a:rPr lang="he-I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כנגד הוצאות רווחה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6865806"/>
                  </a:ext>
                </a:extLst>
              </a:tr>
              <a:tr h="254309">
                <a:tc>
                  <a:txBody>
                    <a:bodyPr/>
                    <a:lstStyle/>
                    <a:p>
                      <a:pPr lvl="0" algn="r" rtl="1" fontAlgn="ctr">
                        <a:buNone/>
                      </a:pPr>
                      <a:r>
                        <a:rPr lang="he-I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יצור ואגירת חשמל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he-I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340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 algn="r" rtl="1" fontAlgn="b">
                        <a:buNone/>
                      </a:pPr>
                      <a:r>
                        <a:rPr lang="he-I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עפ"י צפי הכנסות –חוזה דוראל 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7281671"/>
                  </a:ext>
                </a:extLst>
              </a:tr>
              <a:tr h="210287">
                <a:tc>
                  <a:txBody>
                    <a:bodyPr/>
                    <a:lstStyle/>
                    <a:p>
                      <a:pPr lvl="0" algn="r" rtl="1" fontAlgn="ctr">
                        <a:buNone/>
                      </a:pPr>
                      <a:r>
                        <a:rPr lang="he-I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דיבידנד מתאגיד המים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he-I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926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 algn="r" rtl="1" fontAlgn="b">
                        <a:buNone/>
                      </a:pPr>
                      <a:r>
                        <a:rPr lang="he-I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קבלת דיבידנד כפול (בגין 24 ו-25)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054288"/>
                  </a:ext>
                </a:extLst>
              </a:tr>
              <a:tr h="420575">
                <a:tc>
                  <a:txBody>
                    <a:bodyPr/>
                    <a:lstStyle/>
                    <a:p>
                      <a:pPr lvl="0" algn="r" rtl="1" fontAlgn="ctr">
                        <a:buNone/>
                      </a:pPr>
                      <a:r>
                        <a:rPr lang="he-I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הכנסות מימון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he-I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3,627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 algn="r" rtl="1" fontAlgn="b">
                        <a:buNone/>
                      </a:pPr>
                      <a:r>
                        <a:rPr lang="he-I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מבוסס על תשואת ריבית 4%+השקעה במניות ואג"ח 7%.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2603304"/>
                  </a:ext>
                </a:extLst>
              </a:tr>
              <a:tr h="630862">
                <a:tc>
                  <a:txBody>
                    <a:bodyPr/>
                    <a:lstStyle/>
                    <a:p>
                      <a:pPr lvl="0" algn="r" rtl="1" fontAlgn="ctr">
                        <a:buNone/>
                      </a:pPr>
                      <a:r>
                        <a:rPr lang="he-I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תקבולים מקרן ארנונה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he-I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700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 algn="r" rtl="1" fontAlgn="b">
                        <a:buNone/>
                      </a:pPr>
                      <a:r>
                        <a:rPr lang="he-I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בהתאם לצפי גידול בארנונת עסקים מ 24 ל 25 והוצאת היתרי בנייה לשנים 18-23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1457705"/>
                  </a:ext>
                </a:extLst>
              </a:tr>
              <a:tr h="841150">
                <a:tc>
                  <a:txBody>
                    <a:bodyPr/>
                    <a:lstStyle/>
                    <a:p>
                      <a:pPr lvl="0" algn="r" rtl="1" fontAlgn="ctr">
                        <a:buNone/>
                      </a:pPr>
                      <a:r>
                        <a:rPr lang="he-I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משרד החינוך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he-I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(2,124)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 algn="r" rtl="1" fontAlgn="b">
                        <a:buNone/>
                      </a:pPr>
                      <a:r>
                        <a:rPr lang="he-I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קיטון בשל קיזוז במקור הפחתת שכר "חרבות ברזל" 1.2% ,הפחתת השתתפות בשכר תומכות חינוך וקיזוז בגין גננות עודפות 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0167322"/>
                  </a:ext>
                </a:extLst>
              </a:tr>
              <a:tr h="210287">
                <a:tc>
                  <a:txBody>
                    <a:bodyPr/>
                    <a:lstStyle/>
                    <a:p>
                      <a:pPr lvl="0" algn="r" rtl="1" fontAlgn="ctr">
                        <a:buNone/>
                      </a:pPr>
                      <a:r>
                        <a:rPr lang="he-I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הנחות ארנונה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he-I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1,377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 algn="r" rtl="1" fontAlgn="b">
                        <a:buNone/>
                      </a:pPr>
                      <a:r>
                        <a:rPr lang="he-I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גידול ,למרות תכלול מגבלת הנחה ל 160 מ"ר ראשונים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885872"/>
                  </a:ext>
                </a:extLst>
              </a:tr>
              <a:tr h="210287">
                <a:tc>
                  <a:txBody>
                    <a:bodyPr/>
                    <a:lstStyle/>
                    <a:p>
                      <a:pPr lvl="0" algn="r" rtl="1" fontAlgn="ctr">
                        <a:buNone/>
                      </a:pPr>
                      <a:r>
                        <a:rPr lang="he-I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אחרים , נטו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he-I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(271)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 algn="r" rtl="1" fontAlgn="b">
                        <a:buNone/>
                      </a:pPr>
                      <a:endParaRPr lang="he-IL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0676712"/>
                  </a:ext>
                </a:extLst>
              </a:tr>
              <a:tr h="210287">
                <a:tc>
                  <a:txBody>
                    <a:bodyPr/>
                    <a:lstStyle/>
                    <a:p>
                      <a:pPr lvl="0" algn="r" rtl="1" fontAlgn="ctr">
                        <a:buNone/>
                      </a:pPr>
                      <a:r>
                        <a:rPr lang="he-I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סה"כ גידול בהכנסות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he-I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16,726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5183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0499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כותרת 1">
            <a:extLst>
              <a:ext uri="{FF2B5EF4-FFF2-40B4-BE49-F238E27FC236}">
                <a16:creationId xmlns:a16="http://schemas.microsoft.com/office/drawing/2014/main" id="{FE6D9C92-EABC-B77E-B85D-E82A3A9B2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129743"/>
            <a:ext cx="7004654" cy="850985"/>
          </a:xfrm>
        </p:spPr>
        <p:txBody>
          <a:bodyPr>
            <a:noAutofit/>
          </a:bodyPr>
          <a:lstStyle/>
          <a:p>
            <a:r>
              <a:rPr lang="he-IL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פירוט שימוש הגידול התקציבי לשנת 2026 </a:t>
            </a:r>
            <a:br>
              <a:rPr lang="he-IL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he-IL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בסך 16,726  </a:t>
            </a:r>
            <a:r>
              <a:rPr lang="he-IL" sz="28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אש"ח</a:t>
            </a:r>
            <a:r>
              <a:rPr lang="he-IL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he-IL" sz="2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המורכב מ 4,552 </a:t>
            </a:r>
            <a:r>
              <a:rPr lang="he-IL" sz="20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אש"ח</a:t>
            </a:r>
            <a:r>
              <a:rPr lang="he-IL" sz="2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בגין שכר,12,174פעולות</a:t>
            </a:r>
            <a:endParaRPr lang="he-IL" sz="28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22878262-48CF-9337-F7D2-C45EA339F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6254" y="93805"/>
            <a:ext cx="1018572" cy="1105382"/>
          </a:xfrm>
          <a:prstGeom prst="rect">
            <a:avLst/>
          </a:prstGeom>
        </p:spPr>
      </p:pic>
      <p:graphicFrame>
        <p:nvGraphicFramePr>
          <p:cNvPr id="4" name="טבלה 3">
            <a:extLst>
              <a:ext uri="{FF2B5EF4-FFF2-40B4-BE49-F238E27FC236}">
                <a16:creationId xmlns:a16="http://schemas.microsoft.com/office/drawing/2014/main" id="{14E9083D-0335-05F9-E219-F7E3B8F366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029089"/>
              </p:ext>
            </p:extLst>
          </p:nvPr>
        </p:nvGraphicFramePr>
        <p:xfrm>
          <a:off x="1102650" y="1484784"/>
          <a:ext cx="7514102" cy="4392491"/>
        </p:xfrm>
        <a:graphic>
          <a:graphicData uri="http://schemas.openxmlformats.org/drawingml/2006/table">
            <a:tbl>
              <a:tblPr rtl="1"/>
              <a:tblGrid>
                <a:gridCol w="1599290">
                  <a:extLst>
                    <a:ext uri="{9D8B030D-6E8A-4147-A177-3AD203B41FA5}">
                      <a16:colId xmlns:a16="http://schemas.microsoft.com/office/drawing/2014/main" val="3280677919"/>
                    </a:ext>
                  </a:extLst>
                </a:gridCol>
                <a:gridCol w="892696">
                  <a:extLst>
                    <a:ext uri="{9D8B030D-6E8A-4147-A177-3AD203B41FA5}">
                      <a16:colId xmlns:a16="http://schemas.microsoft.com/office/drawing/2014/main" val="3285294513"/>
                    </a:ext>
                  </a:extLst>
                </a:gridCol>
                <a:gridCol w="5022116">
                  <a:extLst>
                    <a:ext uri="{9D8B030D-6E8A-4147-A177-3AD203B41FA5}">
                      <a16:colId xmlns:a16="http://schemas.microsoft.com/office/drawing/2014/main" val="2668499566"/>
                    </a:ext>
                  </a:extLst>
                </a:gridCol>
              </a:tblGrid>
              <a:tr h="230734"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he-I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  נושא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he-I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סכום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he-I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הסבר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5922309"/>
                  </a:ext>
                </a:extLst>
              </a:tr>
              <a:tr h="692202">
                <a:tc>
                  <a:txBody>
                    <a:bodyPr/>
                    <a:lstStyle/>
                    <a:p>
                      <a:pPr algn="r" rtl="1" fontAlgn="ctr">
                        <a:buNone/>
                      </a:pPr>
                      <a:r>
                        <a:rPr lang="he-I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הוצאות חינוך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he-I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4,476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 algn="r" rtl="1" fontAlgn="b">
                        <a:buNone/>
                      </a:pPr>
                      <a:r>
                        <a:rPr lang="he-I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כולל 1,778 </a:t>
                      </a:r>
                      <a:r>
                        <a:rPr lang="he-IL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אש"ח</a:t>
                      </a:r>
                      <a:r>
                        <a:rPr lang="he-I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תומכות חנ"מ ,הגדלת שירות ורמת הניקיון וכן תכלול אגפי רמז והיובל החל מ 1.9.26 2,022 </a:t>
                      </a:r>
                      <a:r>
                        <a:rPr lang="he-IL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אש"ח</a:t>
                      </a:r>
                      <a:r>
                        <a:rPr lang="he-I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תוספת תקן </a:t>
                      </a:r>
                      <a:r>
                        <a:rPr lang="he-IL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בשפ"ח</a:t>
                      </a:r>
                      <a:r>
                        <a:rPr lang="he-I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והגדלת פרויקטים חינוכיים.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4586626"/>
                  </a:ext>
                </a:extLst>
              </a:tr>
              <a:tr h="692202">
                <a:tc>
                  <a:txBody>
                    <a:bodyPr/>
                    <a:lstStyle/>
                    <a:p>
                      <a:pPr algn="r" rtl="1" fontAlgn="ctr">
                        <a:buNone/>
                      </a:pPr>
                      <a:r>
                        <a:rPr lang="he-I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הוצאות רווחה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he-I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5,052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 algn="r" rtl="1" fontAlgn="b">
                        <a:buNone/>
                      </a:pPr>
                      <a:r>
                        <a:rPr lang="he-I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בעיקר השמות חדשות וכן פרויקטים חדשים : תוכנית נושמים (טיפול בעוני) ,עו"ס נפגעי עבירה ,רכזת משפחות ,רכזת בריאות , רכזת חיילים משוחררים .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122301"/>
                  </a:ext>
                </a:extLst>
              </a:tr>
              <a:tr h="692202">
                <a:tc>
                  <a:txBody>
                    <a:bodyPr/>
                    <a:lstStyle/>
                    <a:p>
                      <a:pPr algn="r" rtl="1" fontAlgn="ctr">
                        <a:buNone/>
                      </a:pPr>
                      <a:r>
                        <a:rPr lang="he-I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איכות הסביבה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he-I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2,792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 algn="r" rtl="1" fontAlgn="b">
                        <a:buNone/>
                      </a:pPr>
                      <a:r>
                        <a:rPr lang="he-I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שיפור משמעותי בתוכנית הגינון ברחבי העיר באמצעות יציאה למכרז חדש ואיגום משאבים נוספים לנושא בהיקף של כ 1 מש"ח והמשך ביצוע </a:t>
                      </a:r>
                      <a:r>
                        <a:rPr lang="he-IL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וישום</a:t>
                      </a:r>
                      <a:r>
                        <a:rPr lang="he-I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תוכנית טיאוט מורחבת .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0532049"/>
                  </a:ext>
                </a:extLst>
              </a:tr>
              <a:tr h="461468">
                <a:tc>
                  <a:txBody>
                    <a:bodyPr/>
                    <a:lstStyle/>
                    <a:p>
                      <a:pPr algn="r" rtl="1" fontAlgn="ctr">
                        <a:buNone/>
                      </a:pPr>
                      <a:r>
                        <a:rPr lang="he-I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פנסיה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he-I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1,431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 algn="r" rtl="1" fontAlgn="b">
                        <a:buNone/>
                      </a:pPr>
                      <a:r>
                        <a:rPr lang="he-I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גידול במשרות הפנסיונרים כתוצאה מעודף פרישות על תמותה ב 25 וכן תכלול הצמדה  למדד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3740684"/>
                  </a:ext>
                </a:extLst>
              </a:tr>
              <a:tr h="461468">
                <a:tc>
                  <a:txBody>
                    <a:bodyPr/>
                    <a:lstStyle/>
                    <a:p>
                      <a:pPr algn="r" rtl="1" fontAlgn="ctr">
                        <a:buNone/>
                      </a:pPr>
                      <a:r>
                        <a:rPr lang="he-I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שירות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he-I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1,236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 algn="r" rtl="1" fontAlgn="b">
                        <a:buNone/>
                      </a:pPr>
                      <a:r>
                        <a:rPr lang="he-I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מרכז שרות לתושב חדש, מוקד 24/7 ,תכנון אסטרטגי, הדרכות , תכלול שירות עם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ai .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1276759"/>
                  </a:ext>
                </a:extLst>
              </a:tr>
              <a:tr h="230734">
                <a:tc>
                  <a:txBody>
                    <a:bodyPr/>
                    <a:lstStyle/>
                    <a:p>
                      <a:pPr algn="r" rtl="1" fontAlgn="ctr">
                        <a:buNone/>
                      </a:pPr>
                      <a:r>
                        <a:rPr lang="he-I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מנהל כללי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he-I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1,251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 algn="r" rtl="1" fontAlgn="b">
                        <a:buNone/>
                      </a:pPr>
                      <a:r>
                        <a:rPr lang="he-I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מקדמי שכר, תוספת תקנים - דוברות, משאבי אנוש, שכר.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3282874"/>
                  </a:ext>
                </a:extLst>
              </a:tr>
              <a:tr h="461468">
                <a:tc>
                  <a:txBody>
                    <a:bodyPr/>
                    <a:lstStyle/>
                    <a:p>
                      <a:pPr algn="r" rtl="1" fontAlgn="ctr">
                        <a:buNone/>
                      </a:pPr>
                      <a:r>
                        <a:rPr lang="he-I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פעילות לרווחת העובד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he-I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200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 algn="r" rtl="1" fontAlgn="b">
                        <a:buNone/>
                      </a:pPr>
                      <a:r>
                        <a:rPr lang="he-I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ביטוח רפואי- רובד בסיס לכלל העובדים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8865976"/>
                  </a:ext>
                </a:extLst>
              </a:tr>
              <a:tr h="230734">
                <a:tc>
                  <a:txBody>
                    <a:bodyPr/>
                    <a:lstStyle/>
                    <a:p>
                      <a:pPr algn="r" rtl="1" fontAlgn="ctr">
                        <a:buNone/>
                      </a:pPr>
                      <a:r>
                        <a:rPr lang="he-I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אחרים , נטו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he-I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288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endParaRPr lang="he-IL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4895154"/>
                  </a:ext>
                </a:extLst>
              </a:tr>
              <a:tr h="239279">
                <a:tc>
                  <a:txBody>
                    <a:bodyPr/>
                    <a:lstStyle/>
                    <a:p>
                      <a:pPr algn="r" rtl="1" fontAlgn="ctr">
                        <a:buNone/>
                      </a:pPr>
                      <a:r>
                        <a:rPr lang="he-I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סה"כ גידול בהוצאות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he-I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16,726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he-I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1884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45671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187624" y="601821"/>
            <a:ext cx="6696744" cy="1008112"/>
          </a:xfrm>
        </p:spPr>
        <p:txBody>
          <a:bodyPr>
            <a:normAutofit/>
          </a:bodyPr>
          <a:lstStyle/>
          <a:p>
            <a:pPr algn="ctr"/>
            <a:r>
              <a:rPr lang="he-IL" sz="32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נקודות אי וודאות בתקציב 2026</a:t>
            </a:r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4C93265B-472C-08E9-30F3-FFDC6D56B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AFF-D743-4FBE-B9F0-DDCA0E44E51E}" type="slidenum">
              <a:rPr lang="he-IL" smtClean="0"/>
              <a:pPr/>
              <a:t>17</a:t>
            </a:fld>
            <a:endParaRPr lang="he-IL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0F807754-AF57-4144-70D4-12C35758C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163378"/>
            <a:ext cx="1018572" cy="1105382"/>
          </a:xfrm>
          <a:prstGeom prst="rect">
            <a:avLst/>
          </a:prstGeom>
        </p:spPr>
      </p:pic>
      <p:sp>
        <p:nvSpPr>
          <p:cNvPr id="5" name="מציין מיקום תוכן 2">
            <a:extLst>
              <a:ext uri="{FF2B5EF4-FFF2-40B4-BE49-F238E27FC236}">
                <a16:creationId xmlns:a16="http://schemas.microsoft.com/office/drawing/2014/main" id="{B2D926B0-66A6-EF4D-E9A8-DB4DD6C5F95A}"/>
              </a:ext>
            </a:extLst>
          </p:cNvPr>
          <p:cNvSpPr txBox="1">
            <a:spLocks/>
          </p:cNvSpPr>
          <p:nvPr/>
        </p:nvSpPr>
        <p:spPr>
          <a:xfrm>
            <a:off x="1652448" y="1470471"/>
            <a:ext cx="7138947" cy="4896543"/>
          </a:xfrm>
          <a:prstGeom prst="rect">
            <a:avLst/>
          </a:prstGeom>
          <a:noFill/>
          <a:ln w="15875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85750" indent="-285750" algn="r" defTabSz="457200" rtl="1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2">
                    <a:lumMod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r" defTabSz="457200" rtl="1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r" defTabSz="457200" rtl="1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r" defTabSz="457200" rtl="1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r" defTabSz="457200" rtl="1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r" defTabSz="457200" rtl="1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r" defTabSz="457200" rtl="1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r" defTabSz="457200" rtl="1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r" defTabSz="457200" rtl="1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he-IL" sz="2000" b="1" u="sng" dirty="0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צד ההכנסות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e-IL" sz="2000" b="1" dirty="0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אגרות בניה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e-IL" sz="2000" b="1" dirty="0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עוטף נתב"ג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e-IL" sz="2000" b="1" dirty="0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הכנסות מימון מהשקעות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e-IL" sz="2000" b="1" dirty="0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דמי </a:t>
            </a:r>
            <a:r>
              <a:rPr lang="he-IL" sz="2000" b="1" dirty="0" err="1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שמוש</a:t>
            </a:r>
            <a:r>
              <a:rPr lang="he-IL" sz="2000" b="1" dirty="0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 שטחי התארגנות ,משרדי מכירה ,החדרת עוגנים</a:t>
            </a:r>
          </a:p>
          <a:p>
            <a:pPr marL="0" indent="0">
              <a:buFont typeface="Arial"/>
              <a:buNone/>
            </a:pPr>
            <a:r>
              <a:rPr lang="he-IL" sz="2000" b="1" u="sng" dirty="0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צד ההוצאות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e-IL" sz="2000" b="1" dirty="0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איכות הסביבה- מכרז אשפה חדש שצפוי עם אי ודאות מסוימת לגבי העלות הצפויה 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e-IL" sz="2000" b="1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פתיחת </a:t>
            </a:r>
            <a:r>
              <a:rPr lang="he-IL" sz="2000" b="1" dirty="0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מרכז השירות לתושב החדש </a:t>
            </a:r>
            <a:endParaRPr lang="he-IL" sz="2000" b="1" dirty="0">
              <a:solidFill>
                <a:srgbClr val="FF0000"/>
              </a:solidFill>
              <a:latin typeface="David Transparent" panose="020E0502060401010101" pitchFamily="34" charset="-79"/>
              <a:cs typeface="David Transparent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76145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7A8CDC16-347E-CE14-4100-A2E88E22F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616" y="2132856"/>
            <a:ext cx="7515992" cy="1447800"/>
          </a:xfrm>
        </p:spPr>
        <p:txBody>
          <a:bodyPr>
            <a:normAutofit/>
          </a:bodyPr>
          <a:lstStyle/>
          <a:p>
            <a:r>
              <a:rPr lang="he-IL" sz="4800" b="1" dirty="0">
                <a:solidFill>
                  <a:srgbClr val="002060"/>
                </a:solidFill>
              </a:rPr>
              <a:t>מדדים פיננסים</a:t>
            </a:r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32F7CD77-AED6-42BD-CD06-7A6C3ACD6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AFF-D743-4FBE-B9F0-DDCA0E44E51E}" type="slidenum">
              <a:rPr lang="he-IL" smtClean="0"/>
              <a:t>18</a:t>
            </a:fld>
            <a:endParaRPr lang="he-IL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A909B9F7-EFEC-602B-7EF0-659096470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163378"/>
            <a:ext cx="1018572" cy="110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0910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F9620B4-FFA1-43E7-8390-718149604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068" y="323827"/>
            <a:ext cx="7704667" cy="811559"/>
          </a:xfrm>
        </p:spPr>
        <p:txBody>
          <a:bodyPr>
            <a:normAutofit fontScale="90000"/>
          </a:bodyPr>
          <a:lstStyle/>
          <a:p>
            <a:r>
              <a:rPr lang="he-IL" b="1" dirty="0"/>
              <a:t>מדדים פיננסים</a:t>
            </a:r>
            <a:br>
              <a:rPr lang="he-IL" b="1" dirty="0"/>
            </a:br>
            <a:r>
              <a:rPr lang="he-IL" sz="2200" b="1" dirty="0"/>
              <a:t>נתוני ביצוע 2022-2025</a:t>
            </a:r>
            <a:endParaRPr lang="he-IL" sz="1600" b="1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EDEC4404-D629-453C-872D-0CBEB6124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5540" y="5960314"/>
            <a:ext cx="618670" cy="597536"/>
          </a:xfrm>
        </p:spPr>
        <p:txBody>
          <a:bodyPr/>
          <a:lstStyle/>
          <a:p>
            <a:fld id="{EDF13AFF-D743-4FBE-B9F0-DDCA0E44E51E}" type="slidenum">
              <a:rPr lang="he-IL" smtClean="0"/>
              <a:pPr/>
              <a:t>19</a:t>
            </a:fld>
            <a:endParaRPr lang="he-IL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45D60056-43C5-0C61-5206-F417D75BF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9311" y="30004"/>
            <a:ext cx="1018572" cy="1105382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37A7F2F7-1D8A-35D2-AB0A-A7FD24D5138F}"/>
              </a:ext>
            </a:extLst>
          </p:cNvPr>
          <p:cNvSpPr txBox="1"/>
          <p:nvPr/>
        </p:nvSpPr>
        <p:spPr>
          <a:xfrm>
            <a:off x="2373914" y="6093296"/>
            <a:ext cx="626469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1400" b="1" dirty="0">
                <a:solidFill>
                  <a:schemeClr val="bg1"/>
                </a:solidFill>
              </a:rPr>
              <a:t>* נתוני 2025 אומדן ביצוע</a:t>
            </a:r>
          </a:p>
          <a:p>
            <a:pPr algn="r" rtl="1"/>
            <a:r>
              <a:rPr lang="he-IL" sz="1400" b="1" dirty="0">
                <a:solidFill>
                  <a:schemeClr val="bg1"/>
                </a:solidFill>
              </a:rPr>
              <a:t>** ממוצע ארצי -  על פי נתוני דוחות מבוקרים </a:t>
            </a:r>
            <a:r>
              <a:rPr lang="he-IL" sz="1200" b="1" dirty="0">
                <a:solidFill>
                  <a:schemeClr val="bg1"/>
                </a:solidFill>
              </a:rPr>
              <a:t>2022</a:t>
            </a:r>
          </a:p>
        </p:txBody>
      </p:sp>
      <p:graphicFrame>
        <p:nvGraphicFramePr>
          <p:cNvPr id="12" name="אובייקט 11">
            <a:extLst>
              <a:ext uri="{FF2B5EF4-FFF2-40B4-BE49-F238E27FC236}">
                <a16:creationId xmlns:a16="http://schemas.microsoft.com/office/drawing/2014/main" id="{92A26DF1-B5D0-487D-CC6E-1E1D9C784F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0113395"/>
              </p:ext>
            </p:extLst>
          </p:nvPr>
        </p:nvGraphicFramePr>
        <p:xfrm>
          <a:off x="1023938" y="2128838"/>
          <a:ext cx="7096125" cy="260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7096165" imgH="2600188" progId="Excel.Sheet.12">
                  <p:embed/>
                </p:oleObj>
              </mc:Choice>
              <mc:Fallback>
                <p:oleObj name="Worksheet" r:id="rId3" imgW="7096165" imgH="260018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23938" y="2128838"/>
                        <a:ext cx="7096125" cy="2600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9419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91421" y="126123"/>
            <a:ext cx="7704667" cy="1179892"/>
          </a:xfrm>
        </p:spPr>
        <p:txBody>
          <a:bodyPr>
            <a:normAutofit/>
          </a:bodyPr>
          <a:lstStyle/>
          <a:p>
            <a:pPr algn="ctr"/>
            <a:r>
              <a:rPr lang="he-IL" sz="4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נתונים כלליים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259632" y="1268761"/>
            <a:ext cx="7611801" cy="5256584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  <a:defRPr/>
            </a:pPr>
            <a:r>
              <a:rPr lang="he-IL" sz="2000" b="1" dirty="0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ראש העיר הינו מר אמנון סעד המכהן בתפקידו מיום 31.03.2025.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he-IL" sz="2000" b="1" dirty="0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התקציב הרגיל לשנת 2026 מסתכם ב-309,100 </a:t>
            </a:r>
            <a:r>
              <a:rPr lang="he-IL" sz="2000" b="1" dirty="0" err="1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אש"ח</a:t>
            </a:r>
            <a:r>
              <a:rPr lang="he-IL" sz="2000" b="1" dirty="0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, גידול של 16,726 </a:t>
            </a:r>
            <a:r>
              <a:rPr lang="he-IL" sz="2000" b="1" dirty="0" err="1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אש"ח</a:t>
            </a:r>
            <a:r>
              <a:rPr lang="he-IL" sz="2000" b="1" dirty="0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 המהווים 5.7% לעומת תקציב שנת 2025 שהסתכם ב- 292,374 </a:t>
            </a:r>
            <a:r>
              <a:rPr lang="he-IL" sz="2000" b="1" dirty="0" err="1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אש"ח</a:t>
            </a:r>
            <a:r>
              <a:rPr lang="he-IL" sz="2000" b="1" dirty="0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 .</a:t>
            </a:r>
            <a:endParaRPr lang="en-US" sz="2000" b="1" dirty="0">
              <a:solidFill>
                <a:schemeClr val="bg1"/>
              </a:solidFill>
              <a:latin typeface="David Transparent" panose="020E0502060401010101" pitchFamily="34" charset="-79"/>
              <a:cs typeface="David Transparent" panose="020E0502060401010101" pitchFamily="34" charset="-79"/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he-IL" sz="2000" b="1" dirty="0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ברשות מתגוררים כ 33,587 תושבים (נתוני מנהל האוכלוסין 12/25) והיא כוללת 10,360 בתי אב (נתוני מח' ארנונה 10/25) ומשתרעת על שטח של 6,391 דונם (כולל שטח רובע גדות-</a:t>
            </a:r>
            <a:r>
              <a:rPr lang="he-IL" sz="2000" b="1" dirty="0" err="1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תמ"ל</a:t>
            </a:r>
            <a:r>
              <a:rPr lang="he-IL" sz="2000" b="1" dirty="0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 1041  בן 954 דונמים שסופח לעיר בתחילת שנת 2017 ושטח </a:t>
            </a:r>
            <a:r>
              <a:rPr lang="he-IL" sz="2000" b="1" dirty="0" err="1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מקב"ת</a:t>
            </a:r>
            <a:r>
              <a:rPr lang="he-IL" sz="2000" b="1" dirty="0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 מגשימים-</a:t>
            </a:r>
            <a:r>
              <a:rPr lang="he-IL" sz="2000" b="1" dirty="0" err="1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תמ"ל</a:t>
            </a:r>
            <a:r>
              <a:rPr lang="he-IL" sz="2000" b="1" dirty="0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 1072 בן 661 דונמים שסופח לעיר ב 8/22 ). 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he-IL" sz="2000" b="1" dirty="0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ברשות 53 גנ"י, 7 ביה"ס יסודיים, 3 חט"ב, 3 ביה"ס תיכוניים. הכוללים 7,502 תלמידים (נתוני תשפ"ו).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he-IL" sz="2000" b="1" dirty="0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עפ"י נתוני </a:t>
            </a:r>
            <a:r>
              <a:rPr lang="he-IL" sz="2000" b="1" dirty="0" err="1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הלמ"ס</a:t>
            </a:r>
            <a:r>
              <a:rPr lang="he-IL" sz="2000" b="1" dirty="0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 האחרונים ממוצע הדירוג הסוציו-אקונומי של תושבי הרשות הינו 7 (מ-1 הנמוך ביותר עד 10 הגבוה ביותר).</a:t>
            </a:r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61F19A9E-CE74-8DFB-D96E-14BAD5010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AFF-D743-4FBE-B9F0-DDCA0E44E51E}" type="slidenum">
              <a:rPr lang="he-IL" smtClean="0"/>
              <a:pPr/>
              <a:t>2</a:t>
            </a:fld>
            <a:endParaRPr lang="he-IL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79C2EC87-0DA8-322F-4432-79622549D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163378"/>
            <a:ext cx="1018572" cy="110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4006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F9620B4-FFA1-43E7-8390-718149604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811559"/>
          </a:xfrm>
        </p:spPr>
        <p:txBody>
          <a:bodyPr>
            <a:normAutofit fontScale="90000"/>
          </a:bodyPr>
          <a:lstStyle/>
          <a:p>
            <a:r>
              <a:rPr lang="he-IL" b="1" dirty="0"/>
              <a:t>מדדים פיננסים</a:t>
            </a:r>
            <a:br>
              <a:rPr lang="he-IL" b="1" dirty="0"/>
            </a:br>
            <a:r>
              <a:rPr lang="he-IL" sz="2200" b="1" dirty="0"/>
              <a:t>נתוני ביצוע 2022-2025</a:t>
            </a:r>
            <a:endParaRPr lang="he-IL" sz="1600" b="1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654DD74-9AEC-A5DB-66BF-E3CDE41BB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AFF-D743-4FBE-B9F0-DDCA0E44E51E}" type="slidenum">
              <a:rPr lang="he-IL" smtClean="0"/>
              <a:pPr/>
              <a:t>20</a:t>
            </a:fld>
            <a:endParaRPr lang="he-IL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EBBD8037-1A83-4B2C-0163-C8696BFD6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6376" y="163378"/>
            <a:ext cx="1018572" cy="1105382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A546EC7C-2C75-C0C0-4693-8FCE3765C88C}"/>
              </a:ext>
            </a:extLst>
          </p:cNvPr>
          <p:cNvSpPr txBox="1"/>
          <p:nvPr/>
        </p:nvSpPr>
        <p:spPr>
          <a:xfrm>
            <a:off x="2373914" y="6093296"/>
            <a:ext cx="626469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1400" b="1" dirty="0">
                <a:solidFill>
                  <a:schemeClr val="bg1"/>
                </a:solidFill>
              </a:rPr>
              <a:t>* נתוני 2025 אומדן ביצוע</a:t>
            </a:r>
          </a:p>
          <a:p>
            <a:pPr algn="r" rtl="1"/>
            <a:r>
              <a:rPr lang="he-IL" sz="1400" b="1" dirty="0">
                <a:solidFill>
                  <a:schemeClr val="bg1"/>
                </a:solidFill>
              </a:rPr>
              <a:t>** ממוצע ארצי -  על פי נתוני דוחות מבוקרים </a:t>
            </a:r>
            <a:r>
              <a:rPr lang="he-IL" sz="1200" b="1" dirty="0">
                <a:solidFill>
                  <a:schemeClr val="bg1"/>
                </a:solidFill>
              </a:rPr>
              <a:t>2022</a:t>
            </a:r>
          </a:p>
        </p:txBody>
      </p:sp>
      <p:graphicFrame>
        <p:nvGraphicFramePr>
          <p:cNvPr id="10" name="אובייקט 9">
            <a:extLst>
              <a:ext uri="{FF2B5EF4-FFF2-40B4-BE49-F238E27FC236}">
                <a16:creationId xmlns:a16="http://schemas.microsoft.com/office/drawing/2014/main" id="{6DDC1B81-72A1-9454-4411-C71C069D26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4188090"/>
              </p:ext>
            </p:extLst>
          </p:nvPr>
        </p:nvGraphicFramePr>
        <p:xfrm>
          <a:off x="1023938" y="1566863"/>
          <a:ext cx="7801322" cy="4094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7096165" imgH="3724386" progId="Excel.Sheet.12">
                  <p:embed/>
                </p:oleObj>
              </mc:Choice>
              <mc:Fallback>
                <p:oleObj name="Worksheet" r:id="rId3" imgW="7096165" imgH="372438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23938" y="1566863"/>
                        <a:ext cx="7801322" cy="40943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259604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2655F-6199-CECB-373A-7204D7F0A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63DBBDB-8099-1328-D8A9-B02A8D249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811559"/>
          </a:xfrm>
        </p:spPr>
        <p:txBody>
          <a:bodyPr>
            <a:normAutofit fontScale="90000"/>
          </a:bodyPr>
          <a:lstStyle/>
          <a:p>
            <a:r>
              <a:rPr lang="he-IL" b="1" dirty="0"/>
              <a:t>מדדים פיננסים</a:t>
            </a:r>
            <a:br>
              <a:rPr lang="he-IL" b="1" dirty="0"/>
            </a:br>
            <a:r>
              <a:rPr lang="he-IL" sz="2200" b="1" dirty="0"/>
              <a:t>נתוני ביצוע 2022-2025</a:t>
            </a:r>
            <a:endParaRPr lang="he-IL" sz="1600" b="1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16A95B1-D6A5-8A60-4EEA-D7EA95417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AFF-D743-4FBE-B9F0-DDCA0E44E51E}" type="slidenum">
              <a:rPr lang="he-IL" smtClean="0"/>
              <a:pPr/>
              <a:t>21</a:t>
            </a:fld>
            <a:endParaRPr lang="he-IL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74D1EA7A-A7FD-FAE1-E69D-79DAA4CE2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6376" y="163378"/>
            <a:ext cx="1018572" cy="1105382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C517DE32-DF4A-CB5E-677F-3CD421EDABE8}"/>
              </a:ext>
            </a:extLst>
          </p:cNvPr>
          <p:cNvSpPr txBox="1"/>
          <p:nvPr/>
        </p:nvSpPr>
        <p:spPr>
          <a:xfrm>
            <a:off x="2422104" y="5869236"/>
            <a:ext cx="626469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1400" b="1" dirty="0">
                <a:solidFill>
                  <a:schemeClr val="bg1"/>
                </a:solidFill>
              </a:rPr>
              <a:t>* נתוני 2025 אומדן ביצוע</a:t>
            </a:r>
          </a:p>
          <a:p>
            <a:pPr algn="r" rtl="1"/>
            <a:r>
              <a:rPr lang="he-IL" sz="1400" b="1" dirty="0">
                <a:solidFill>
                  <a:schemeClr val="bg1"/>
                </a:solidFill>
              </a:rPr>
              <a:t>** ממוצע ארצי -  על פי נתוני דוחות מבוקרים </a:t>
            </a:r>
            <a:r>
              <a:rPr lang="he-IL" sz="1200" b="1" dirty="0">
                <a:solidFill>
                  <a:schemeClr val="bg1"/>
                </a:solidFill>
              </a:rPr>
              <a:t>2022</a:t>
            </a:r>
          </a:p>
        </p:txBody>
      </p:sp>
      <p:graphicFrame>
        <p:nvGraphicFramePr>
          <p:cNvPr id="4" name="אובייקט 3">
            <a:extLst>
              <a:ext uri="{FF2B5EF4-FFF2-40B4-BE49-F238E27FC236}">
                <a16:creationId xmlns:a16="http://schemas.microsoft.com/office/drawing/2014/main" id="{D92C4707-F250-E604-BC49-A73EF96248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965302"/>
              </p:ext>
            </p:extLst>
          </p:nvPr>
        </p:nvGraphicFramePr>
        <p:xfrm>
          <a:off x="981075" y="1452563"/>
          <a:ext cx="7181850" cy="3952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7181813" imgH="3952947" progId="Excel.Sheet.12">
                  <p:embed/>
                </p:oleObj>
              </mc:Choice>
              <mc:Fallback>
                <p:oleObj name="Worksheet" r:id="rId3" imgW="7181813" imgH="395294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81075" y="1452563"/>
                        <a:ext cx="7181850" cy="3952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95399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7A8CDC16-347E-CE14-4100-A2E88E22F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6075" y="3284984"/>
            <a:ext cx="7515992" cy="1447800"/>
          </a:xfrm>
        </p:spPr>
        <p:txBody>
          <a:bodyPr>
            <a:normAutofit/>
          </a:bodyPr>
          <a:lstStyle/>
          <a:p>
            <a:r>
              <a:rPr lang="he-IL" sz="4800" b="1" dirty="0">
                <a:solidFill>
                  <a:srgbClr val="002060"/>
                </a:solidFill>
              </a:rPr>
              <a:t>מקורות מימון ושימושי התקציב</a:t>
            </a:r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6C160792-1D67-3548-417B-228365BB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AFF-D743-4FBE-B9F0-DDCA0E44E51E}" type="slidenum">
              <a:rPr lang="he-IL" smtClean="0"/>
              <a:t>22</a:t>
            </a:fld>
            <a:endParaRPr lang="he-IL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0BDFED38-D99F-9870-8A38-736B58569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163378"/>
            <a:ext cx="1018572" cy="110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2135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01216" y="196850"/>
            <a:ext cx="8229600" cy="990600"/>
          </a:xfr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 fontScale="90000"/>
          </a:bodyPr>
          <a:lstStyle/>
          <a:p>
            <a:pPr algn="ctr"/>
            <a:r>
              <a:rPr lang="he-IL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מקורות מימון תקציב 2026</a:t>
            </a:r>
            <a:br>
              <a:rPr lang="he-IL" sz="32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he-IL" sz="2200" b="1" dirty="0">
                <a:solidFill>
                  <a:schemeClr val="bg1"/>
                </a:solidFill>
              </a:rPr>
              <a:t>(</a:t>
            </a:r>
            <a:r>
              <a:rPr lang="he-IL" sz="2700" b="1" dirty="0">
                <a:solidFill>
                  <a:schemeClr val="bg1"/>
                </a:solidFill>
              </a:rPr>
              <a:t>309,100 </a:t>
            </a:r>
            <a:r>
              <a:rPr lang="he-IL" sz="2700" dirty="0" err="1">
                <a:solidFill>
                  <a:schemeClr val="bg1"/>
                </a:solidFill>
              </a:rPr>
              <a:t>אש"ח</a:t>
            </a:r>
            <a:r>
              <a:rPr lang="he-IL" sz="2200" b="1" dirty="0">
                <a:solidFill>
                  <a:schemeClr val="bg1"/>
                </a:solidFill>
              </a:rPr>
              <a:t>)</a:t>
            </a:r>
            <a:endParaRPr lang="he-IL" sz="2400" b="1" dirty="0">
              <a:solidFill>
                <a:schemeClr val="bg1"/>
              </a:solidFill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CC36357-FF41-C2F9-49F8-CD3153A61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AFF-D743-4FBE-B9F0-DDCA0E44E51E}" type="slidenum">
              <a:rPr lang="he-IL" smtClean="0"/>
              <a:pPr/>
              <a:t>23</a:t>
            </a:fld>
            <a:endParaRPr lang="he-IL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E161EF7F-FBB6-635F-7C08-AD00D56ED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163378"/>
            <a:ext cx="1018572" cy="1105382"/>
          </a:xfrm>
          <a:prstGeom prst="rect">
            <a:avLst/>
          </a:prstGeom>
        </p:spPr>
      </p:pic>
      <p:graphicFrame>
        <p:nvGraphicFramePr>
          <p:cNvPr id="4" name="תרשים 3">
            <a:extLst>
              <a:ext uri="{FF2B5EF4-FFF2-40B4-BE49-F238E27FC236}">
                <a16:creationId xmlns:a16="http://schemas.microsoft.com/office/drawing/2014/main" id="{2AB4D928-84F1-F6C8-2390-AA94D4F51F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558753"/>
              </p:ext>
            </p:extLst>
          </p:nvPr>
        </p:nvGraphicFramePr>
        <p:xfrm>
          <a:off x="371071" y="1412776"/>
          <a:ext cx="8603877" cy="5060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741490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01216" y="196850"/>
            <a:ext cx="8229600" cy="990600"/>
          </a:xfr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 fontScale="90000"/>
          </a:bodyPr>
          <a:lstStyle/>
          <a:p>
            <a:pPr algn="ctr"/>
            <a:r>
              <a:rPr lang="he-IL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פירוט מקורות מימון תקציב 2026</a:t>
            </a:r>
            <a:r>
              <a:rPr lang="he-IL" sz="32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br>
              <a:rPr lang="he-IL" sz="32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he-IL" sz="2200" b="1" dirty="0">
                <a:solidFill>
                  <a:schemeClr val="bg1"/>
                </a:solidFill>
              </a:rPr>
              <a:t>(</a:t>
            </a:r>
            <a:r>
              <a:rPr lang="he-IL" sz="2700" b="1" dirty="0">
                <a:solidFill>
                  <a:schemeClr val="bg1"/>
                </a:solidFill>
              </a:rPr>
              <a:t>309,100 </a:t>
            </a:r>
            <a:r>
              <a:rPr lang="he-IL" sz="2700" b="1" dirty="0" err="1">
                <a:solidFill>
                  <a:schemeClr val="bg1"/>
                </a:solidFill>
              </a:rPr>
              <a:t>אש"ח</a:t>
            </a:r>
            <a:r>
              <a:rPr lang="he-IL" sz="2700" b="1" dirty="0">
                <a:solidFill>
                  <a:schemeClr val="bg1"/>
                </a:solidFill>
              </a:rPr>
              <a:t>)</a:t>
            </a:r>
            <a:endParaRPr lang="he-IL" sz="2400" b="1" dirty="0">
              <a:solidFill>
                <a:schemeClr val="bg1"/>
              </a:solidFill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738F33C-89FE-F6C0-0DDC-F817D4CAF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AFF-D743-4FBE-B9F0-DDCA0E44E51E}" type="slidenum">
              <a:rPr lang="he-IL" smtClean="0"/>
              <a:pPr/>
              <a:t>24</a:t>
            </a:fld>
            <a:endParaRPr lang="he-IL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0F664DC2-2E70-019A-0DBE-B73B3DEAD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163378"/>
            <a:ext cx="1018572" cy="1105382"/>
          </a:xfrm>
          <a:prstGeom prst="rect">
            <a:avLst/>
          </a:prstGeom>
        </p:spPr>
      </p:pic>
      <p:graphicFrame>
        <p:nvGraphicFramePr>
          <p:cNvPr id="4" name="תרשים 3">
            <a:extLst>
              <a:ext uri="{FF2B5EF4-FFF2-40B4-BE49-F238E27FC236}">
                <a16:creationId xmlns:a16="http://schemas.microsoft.com/office/drawing/2014/main" id="{EEC48B21-F835-B3A3-8A8C-2E7E5CF3FF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1601730"/>
              </p:ext>
            </p:extLst>
          </p:nvPr>
        </p:nvGraphicFramePr>
        <p:xfrm>
          <a:off x="630101" y="1476217"/>
          <a:ext cx="8171829" cy="4916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979717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31640" y="170568"/>
            <a:ext cx="6542439" cy="1005767"/>
          </a:xfrm>
        </p:spPr>
        <p:txBody>
          <a:bodyPr>
            <a:normAutofit fontScale="90000"/>
          </a:bodyPr>
          <a:lstStyle/>
          <a:p>
            <a:r>
              <a:rPr lang="he-IL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שימושי תקציב 2026 לפי סוגים</a:t>
            </a:r>
            <a:br>
              <a:rPr lang="he-IL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he-IL" sz="27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</a:t>
            </a:r>
            <a:r>
              <a:rPr lang="he-IL" sz="2700" b="1" dirty="0">
                <a:solidFill>
                  <a:schemeClr val="bg1"/>
                </a:solidFill>
              </a:rPr>
              <a:t>309,100</a:t>
            </a:r>
            <a:r>
              <a:rPr lang="he-IL" sz="2700" dirty="0">
                <a:solidFill>
                  <a:schemeClr val="bg1"/>
                </a:solidFill>
              </a:rPr>
              <a:t> </a:t>
            </a:r>
            <a:r>
              <a:rPr lang="he-IL" sz="2000" dirty="0" err="1">
                <a:solidFill>
                  <a:schemeClr val="bg1"/>
                </a:solidFill>
              </a:rPr>
              <a:t>אש"ח</a:t>
            </a:r>
            <a:r>
              <a:rPr lang="he-IL" sz="2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)</a:t>
            </a:r>
            <a:endParaRPr lang="he-IL" sz="28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C7653C3-DD1F-6E4C-85B6-7596004D8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AFF-D743-4FBE-B9F0-DDCA0E44E51E}" type="slidenum">
              <a:rPr lang="he-IL" smtClean="0"/>
              <a:pPr/>
              <a:t>25</a:t>
            </a:fld>
            <a:endParaRPr lang="he-IL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0E6C9F91-170D-D0DC-519E-0A11028E1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163378"/>
            <a:ext cx="1018572" cy="1105382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52F999C4-0C7E-37B9-CEA9-DFEA399B5A5A}"/>
              </a:ext>
            </a:extLst>
          </p:cNvPr>
          <p:cNvSpPr txBox="1"/>
          <p:nvPr/>
        </p:nvSpPr>
        <p:spPr>
          <a:xfrm>
            <a:off x="7380312" y="2564904"/>
            <a:ext cx="7200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p:graphicFrame>
        <p:nvGraphicFramePr>
          <p:cNvPr id="4" name="תרשים 3">
            <a:extLst>
              <a:ext uri="{FF2B5EF4-FFF2-40B4-BE49-F238E27FC236}">
                <a16:creationId xmlns:a16="http://schemas.microsoft.com/office/drawing/2014/main" id="{98BDC574-0F4B-9BC5-BBD2-B6BEADD978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0588718"/>
              </p:ext>
            </p:extLst>
          </p:nvPr>
        </p:nvGraphicFramePr>
        <p:xfrm>
          <a:off x="547558" y="1124744"/>
          <a:ext cx="8427390" cy="556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393983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7A8CDC16-347E-CE14-4100-A2E88E22F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3608" y="1844824"/>
            <a:ext cx="7515992" cy="1447800"/>
          </a:xfrm>
        </p:spPr>
        <p:txBody>
          <a:bodyPr>
            <a:normAutofit lnSpcReduction="10000"/>
          </a:bodyPr>
          <a:lstStyle/>
          <a:p>
            <a:r>
              <a:rPr lang="he-IL" sz="4800" b="1" dirty="0">
                <a:solidFill>
                  <a:srgbClr val="002060"/>
                </a:solidFill>
              </a:rPr>
              <a:t>תחזית הכנסות הארנונה לשנת 2026</a:t>
            </a:r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3044434E-8259-4568-E0A2-B3698BA2F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AFF-D743-4FBE-B9F0-DDCA0E44E51E}" type="slidenum">
              <a:rPr lang="he-IL" smtClean="0"/>
              <a:t>26</a:t>
            </a:fld>
            <a:endParaRPr lang="he-IL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9BFC3B94-46E3-22D9-2901-B0E709275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163378"/>
            <a:ext cx="1018572" cy="110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13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03648" y="457201"/>
            <a:ext cx="6120680" cy="734566"/>
          </a:xfrm>
        </p:spPr>
        <p:txBody>
          <a:bodyPr>
            <a:noAutofit/>
          </a:bodyPr>
          <a:lstStyle/>
          <a:p>
            <a:r>
              <a:rPr lang="he-IL" sz="36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עקרונות בבניית תחזית הארנונה 2026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043608" y="1335783"/>
            <a:ext cx="7704667" cy="4901529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he-IL" sz="2200" b="1" dirty="0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 הכנסות ארנונה הינן הבסיס לקיום התקציב </a:t>
            </a:r>
            <a:r>
              <a:rPr lang="he-IL" sz="2200" b="1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העירוני ומממנות </a:t>
            </a:r>
            <a:r>
              <a:rPr lang="he-IL" sz="2200" b="1" dirty="0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ביחד עם הנחות הארנונה כ – 58% מהתקציב.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e-IL" sz="2200" b="1" dirty="0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בסיס </a:t>
            </a:r>
            <a:r>
              <a:rPr lang="he-IL" sz="2200" b="1" u="sng" dirty="0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החיוב</a:t>
            </a:r>
            <a:r>
              <a:rPr lang="he-IL" sz="2200" b="1" dirty="0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 177,907 </a:t>
            </a:r>
            <a:r>
              <a:rPr lang="he-IL" sz="2200" b="1" dirty="0" err="1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אש"ח</a:t>
            </a:r>
            <a:r>
              <a:rPr lang="he-IL" sz="2200" b="1" dirty="0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e-IL" sz="2200" b="1" dirty="0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בסיס השטחים לחיוב הינו חודש 10/2025, כולל  2,038 אלף מ"ר בנוי,  מתוכם  1,623 מגורים ו- 415 עסקים, המשקף יחס של 1 מ"ר עסקים לכל 3.9 מ"ר מגורים.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e-IL" sz="2200" b="1" dirty="0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תעריפי הארנונה עודכנו בשיעור 1.626% בהתאם להוראת חוק.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e-IL" sz="2200" b="1" dirty="0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נלקח בחשבון הצמדת תעריפי הארנונה לפי אומדן מדד שנתי של  2.6% לשנת 2026, 1.3% ממוצע שנתי.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e-IL" sz="2200" b="1" dirty="0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נלקחו בחשבון </a:t>
            </a:r>
            <a:r>
              <a:rPr lang="he-IL" sz="2200" b="1" dirty="0" err="1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אכלוסים</a:t>
            </a:r>
            <a:r>
              <a:rPr lang="he-IL" sz="2200" b="1" dirty="0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 חדשים </a:t>
            </a:r>
            <a:r>
              <a:rPr lang="he-IL" sz="1700" b="1" dirty="0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(השלושה 4 </a:t>
            </a:r>
            <a:r>
              <a:rPr lang="he-IL" sz="1700" b="1" dirty="0" err="1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וגינדי</a:t>
            </a:r>
            <a:r>
              <a:rPr lang="he-IL" sz="1700" b="1" dirty="0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 בגדות) </a:t>
            </a:r>
            <a:r>
              <a:rPr lang="he-IL" sz="2200" b="1" dirty="0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והריסות מתוכננות </a:t>
            </a:r>
            <a:r>
              <a:rPr lang="he-IL" sz="1700" b="1" dirty="0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(</a:t>
            </a:r>
            <a:r>
              <a:rPr lang="he-IL" sz="1700" b="1" dirty="0" err="1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מוהליבר</a:t>
            </a:r>
            <a:r>
              <a:rPr lang="he-IL" sz="1700" b="1" dirty="0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 26-40, ויצמן 48-52 ,בן צבי 14-28 ,קדושי מצרים 30-32 ,יוספטל 3-7), </a:t>
            </a:r>
            <a:r>
              <a:rPr lang="he-IL" sz="2200" b="1" dirty="0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סה"כ תוספת חיוב נטו של כ 0.5 מש"ח 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e-IL" sz="2200" b="1" dirty="0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אומדן שיעור הגבייה נטו ששימש בבניית התחזית הינו 93.75% בדומה לשנת 25 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e-IL" sz="2200" b="1" dirty="0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אומדן הנחות ארנונה מהחיוב השוטף בסך 18.8 מש"ח וזאת לאחר </a:t>
            </a:r>
            <a:r>
              <a:rPr lang="he-IL" sz="2200" b="1" dirty="0" err="1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ישום</a:t>
            </a:r>
            <a:r>
              <a:rPr lang="he-IL" sz="2200" b="1" dirty="0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 מגבלת הנחות ארנונה ל 160 מ"ר הראשונים.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e-IL" sz="2200" b="1" dirty="0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צפי לגבייה מחובות בפיגור בסך של כ – 7.6 מש"ח בהתאם לניסיון העבר .</a:t>
            </a:r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44706BC1-2E62-7236-08B1-AEF003E37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AFF-D743-4FBE-B9F0-DDCA0E44E51E}" type="slidenum">
              <a:rPr lang="he-IL" smtClean="0"/>
              <a:pPr/>
              <a:t>27</a:t>
            </a:fld>
            <a:endParaRPr lang="he-IL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9B3C8DDC-BE2C-1371-2E9D-5B78FCB4A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163378"/>
            <a:ext cx="1018572" cy="110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4517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31640" y="332656"/>
            <a:ext cx="6624736" cy="990600"/>
          </a:xfrm>
        </p:spPr>
        <p:txBody>
          <a:bodyPr>
            <a:noAutofit/>
          </a:bodyPr>
          <a:lstStyle/>
          <a:p>
            <a:r>
              <a:rPr lang="he-IL" sz="3600" dirty="0">
                <a:solidFill>
                  <a:schemeClr val="bg1">
                    <a:lumMod val="95000"/>
                    <a:lumOff val="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התפלגות </a:t>
            </a:r>
            <a:r>
              <a:rPr lang="he-IL" sz="3600" u="sng" dirty="0">
                <a:solidFill>
                  <a:schemeClr val="bg1">
                    <a:lumMod val="95000"/>
                    <a:lumOff val="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חיובי</a:t>
            </a:r>
            <a:r>
              <a:rPr lang="he-IL" sz="3600" dirty="0">
                <a:solidFill>
                  <a:schemeClr val="bg1">
                    <a:lumMod val="95000"/>
                    <a:lumOff val="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ארנונה לשנת 2026</a:t>
            </a:r>
            <a:br>
              <a:rPr lang="en-US" sz="3600" dirty="0">
                <a:solidFill>
                  <a:schemeClr val="bg1">
                    <a:lumMod val="95000"/>
                    <a:lumOff val="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he-IL" sz="3600" dirty="0">
                <a:solidFill>
                  <a:schemeClr val="bg1">
                    <a:lumMod val="95000"/>
                    <a:lumOff val="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177,907 </a:t>
            </a:r>
            <a:r>
              <a:rPr lang="he-IL" sz="36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אש"ח</a:t>
            </a:r>
            <a:r>
              <a:rPr lang="he-IL" sz="3600" dirty="0">
                <a:solidFill>
                  <a:schemeClr val="bg1">
                    <a:lumMod val="95000"/>
                    <a:lumOff val="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(לפני הנחות ארנונה)</a:t>
            </a:r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5D717196-FC1C-0A1F-2184-5F442345D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AFF-D743-4FBE-B9F0-DDCA0E44E51E}" type="slidenum">
              <a:rPr lang="he-IL" smtClean="0"/>
              <a:pPr/>
              <a:t>28</a:t>
            </a:fld>
            <a:endParaRPr lang="he-IL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17C00A89-A96E-9CA5-B8AD-E930528F7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163378"/>
            <a:ext cx="1018572" cy="1105382"/>
          </a:xfrm>
          <a:prstGeom prst="rect">
            <a:avLst/>
          </a:prstGeom>
        </p:spPr>
      </p:pic>
      <p:graphicFrame>
        <p:nvGraphicFramePr>
          <p:cNvPr id="9" name="תרשים 8">
            <a:extLst>
              <a:ext uri="{FF2B5EF4-FFF2-40B4-BE49-F238E27FC236}">
                <a16:creationId xmlns:a16="http://schemas.microsoft.com/office/drawing/2014/main" id="{76CB9849-1B8F-8A34-5DF9-435AB2DB9F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340454"/>
              </p:ext>
            </p:extLst>
          </p:nvPr>
        </p:nvGraphicFramePr>
        <p:xfrm>
          <a:off x="737828" y="1196752"/>
          <a:ext cx="7812360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8DA44AE2-A01B-B6BD-677F-3625B2A488D2}"/>
              </a:ext>
            </a:extLst>
          </p:cNvPr>
          <p:cNvSpPr txBox="1"/>
          <p:nvPr/>
        </p:nvSpPr>
        <p:spPr>
          <a:xfrm>
            <a:off x="2203171" y="6487835"/>
            <a:ext cx="6588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defRPr sz="2400" b="1" i="0" u="none" strike="noStrike" kern="1200" spc="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he-IL" sz="1800" b="1" i="1" dirty="0">
                <a:solidFill>
                  <a:schemeClr val="bg1"/>
                </a:solidFill>
              </a:rPr>
              <a:t>אחוז</a:t>
            </a:r>
            <a:r>
              <a:rPr lang="he-IL" sz="1800" b="1" i="1" baseline="0" dirty="0">
                <a:solidFill>
                  <a:schemeClr val="bg1"/>
                </a:solidFill>
              </a:rPr>
              <a:t> חיוב ארנונת עסקים לשנת 2026 - 46% לעומת 45.7% בשנת 2025.</a:t>
            </a:r>
            <a:endParaRPr lang="he-IL" sz="1800" b="1" i="1" dirty="0">
              <a:solidFill>
                <a:schemeClr val="bg1"/>
              </a:solidFill>
            </a:endParaRPr>
          </a:p>
        </p:txBody>
      </p:sp>
      <p:graphicFrame>
        <p:nvGraphicFramePr>
          <p:cNvPr id="6" name="תרשים 5">
            <a:extLst>
              <a:ext uri="{FF2B5EF4-FFF2-40B4-BE49-F238E27FC236}">
                <a16:creationId xmlns:a16="http://schemas.microsoft.com/office/drawing/2014/main" id="{76CB9849-1B8F-8A34-5DF9-435AB2DB9F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7512667"/>
              </p:ext>
            </p:extLst>
          </p:nvPr>
        </p:nvGraphicFramePr>
        <p:xfrm>
          <a:off x="918133" y="908720"/>
          <a:ext cx="7758323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27F3BA77-BE3C-2003-B09F-27CED8310435}"/>
              </a:ext>
            </a:extLst>
          </p:cNvPr>
          <p:cNvSpPr txBox="1"/>
          <p:nvPr/>
        </p:nvSpPr>
        <p:spPr>
          <a:xfrm>
            <a:off x="3491880" y="3231966"/>
            <a:ext cx="100811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עסקים 46%</a:t>
            </a:r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E03A19C7-B67E-D902-44DF-4F40217A7494}"/>
              </a:ext>
            </a:extLst>
          </p:cNvPr>
          <p:cNvSpPr txBox="1"/>
          <p:nvPr/>
        </p:nvSpPr>
        <p:spPr>
          <a:xfrm>
            <a:off x="5803739" y="3351546"/>
            <a:ext cx="100811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מגורים 54%</a:t>
            </a:r>
          </a:p>
        </p:txBody>
      </p:sp>
    </p:spTree>
    <p:extLst>
      <p:ext uri="{BB962C8B-B14F-4D97-AF65-F5344CB8AC3E}">
        <p14:creationId xmlns:p14="http://schemas.microsoft.com/office/powerpoint/2010/main" val="34435020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7A8CDC16-347E-CE14-4100-A2E88E22F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4066" y="2492896"/>
            <a:ext cx="7515992" cy="1447800"/>
          </a:xfrm>
        </p:spPr>
        <p:txBody>
          <a:bodyPr>
            <a:normAutofit/>
          </a:bodyPr>
          <a:lstStyle/>
          <a:p>
            <a:r>
              <a:rPr lang="he-IL" sz="4800" b="1" dirty="0">
                <a:solidFill>
                  <a:srgbClr val="002060"/>
                </a:solidFill>
              </a:rPr>
              <a:t>תקני כ"א</a:t>
            </a:r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17CB7FE2-83DA-9AA3-F943-AFD86D931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AFF-D743-4FBE-B9F0-DDCA0E44E51E}" type="slidenum">
              <a:rPr lang="he-IL" smtClean="0"/>
              <a:t>29</a:t>
            </a:fld>
            <a:endParaRPr lang="he-IL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CAA7C62C-D15A-BF49-EC37-2F97A31E4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163378"/>
            <a:ext cx="1018572" cy="110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248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223628" y="284988"/>
            <a:ext cx="6696744" cy="1008112"/>
          </a:xfrm>
        </p:spPr>
        <p:txBody>
          <a:bodyPr>
            <a:normAutofit/>
          </a:bodyPr>
          <a:lstStyle/>
          <a:p>
            <a:pPr algn="ctr"/>
            <a:r>
              <a:rPr lang="he-IL" sz="32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נקודות חוזקה וחולשה מבניות בתקציב הרשות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643930" y="1495913"/>
            <a:ext cx="8147059" cy="4896543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indent="0">
              <a:buNone/>
            </a:pPr>
            <a:r>
              <a:rPr lang="he-IL" sz="2000" b="1" u="sng" dirty="0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נקודות חוזק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e-IL" sz="2000" b="1" dirty="0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תקציב הכנסות שוטף עצמאי – תלות קטנה במשרדי הממשלה.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e-IL" sz="2000" b="1" dirty="0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 46% חיוב ארנונה שלא למגורים מסך חיוב הארנונה.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e-IL" sz="2000" b="1" dirty="0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מיקום ושטח גיאוגרפי בעל פוטנציאל פיתוח משמעותי ואיכותי.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e-IL" sz="2000" b="1" dirty="0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ערך קרקע גבוה יחסית מה שיוצר </a:t>
            </a:r>
            <a:r>
              <a:rPr lang="he-IL" sz="2000" b="1" dirty="0" err="1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בדר"כ</a:t>
            </a:r>
            <a:r>
              <a:rPr lang="he-IL" sz="2000" b="1" dirty="0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 כדאיות כלכלית המאפשרת הוצאת תוכניות פינוי בינוי לפועל.</a:t>
            </a:r>
            <a:endParaRPr lang="he-IL" sz="2000" b="1" dirty="0">
              <a:solidFill>
                <a:srgbClr val="FF0000"/>
              </a:solidFill>
              <a:latin typeface="David Transparent" panose="020E0502060401010101" pitchFamily="34" charset="-79"/>
              <a:cs typeface="David Transparent" panose="020E0502060401010101" pitchFamily="34" charset="-79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he-IL" sz="2100" b="1" dirty="0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עומס מלוות נמוך משמעותית ממוצע ארצי – (2% לעומת ממוצע ארצי של 16%)</a:t>
            </a:r>
          </a:p>
          <a:p>
            <a:pPr marL="0" indent="0">
              <a:buNone/>
            </a:pPr>
            <a:r>
              <a:rPr lang="he-IL" sz="2000" b="1" u="sng" dirty="0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נקודות חולשה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e-IL" sz="2000" b="1" dirty="0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תשלום פנסיה תקציבית בשיעור של כ 7.3% מסך התקציב לעומת ממוצע ארצי של 4%</a:t>
            </a:r>
            <a:r>
              <a:rPr lang="he-IL" sz="2000" b="1" dirty="0">
                <a:solidFill>
                  <a:srgbClr val="FF0000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 </a:t>
            </a:r>
            <a:r>
              <a:rPr lang="he-IL" sz="2000" b="1" dirty="0">
                <a:solidFill>
                  <a:schemeClr val="bg2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.</a:t>
            </a:r>
            <a:endParaRPr lang="he-IL" sz="2000" b="1" dirty="0">
              <a:solidFill>
                <a:srgbClr val="FF0000"/>
              </a:solidFill>
              <a:latin typeface="David Transparent" panose="020E0502060401010101" pitchFamily="34" charset="-79"/>
              <a:cs typeface="David Transparent" panose="020E0502060401010101" pitchFamily="34" charset="-79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he-IL" sz="2000" b="1" dirty="0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מגמת ירידה ביחס חיוב ארנונת עסקים לזו של מגורים.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e-IL" sz="2000" b="1" dirty="0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פוטנציאל גביית היטל השבחה נמוך יחסית עקב מסלולי התחדשות עירונית </a:t>
            </a:r>
            <a:r>
              <a:rPr lang="he-IL" sz="2000" b="1" dirty="0" err="1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המחוייבים</a:t>
            </a:r>
            <a:r>
              <a:rPr lang="he-IL" sz="2000" b="1" dirty="0">
                <a:solidFill>
                  <a:schemeClr val="bg1"/>
                </a:solidFill>
                <a:latin typeface="David Transparent" panose="020E0502060401010101" pitchFamily="34" charset="-79"/>
                <a:cs typeface="David Transparent" panose="020E0502060401010101" pitchFamily="34" charset="-79"/>
              </a:rPr>
              <a:t> בהשבחה חלקית בשיעור של 25% וכן בעלות רמ"י על רב הקרקעות הפנויות לפיתוח ובינוי אשר משלמת חלף השבחה בשיעור 12% בלבד .</a:t>
            </a:r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4C93265B-472C-08E9-30F3-FFDC6D56B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AFF-D743-4FBE-B9F0-DDCA0E44E51E}" type="slidenum">
              <a:rPr lang="he-IL" smtClean="0"/>
              <a:pPr/>
              <a:t>3</a:t>
            </a:fld>
            <a:endParaRPr lang="he-IL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0F807754-AF57-4144-70D4-12C35758C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163378"/>
            <a:ext cx="1018572" cy="110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5154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267744" y="241177"/>
            <a:ext cx="4752528" cy="811559"/>
          </a:xfrm>
        </p:spPr>
        <p:txBody>
          <a:bodyPr>
            <a:normAutofit/>
          </a:bodyPr>
          <a:lstStyle/>
          <a:p>
            <a:pPr algn="ctr"/>
            <a:r>
              <a:rPr lang="he-IL" sz="3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תקן כח אדם- תקציב 2026</a:t>
            </a:r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0C40F83B-FC97-AEFF-59F2-3C44D5ADF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AFF-D743-4FBE-B9F0-DDCA0E44E51E}" type="slidenum">
              <a:rPr lang="he-IL" smtClean="0"/>
              <a:pPr/>
              <a:t>30</a:t>
            </a:fld>
            <a:endParaRPr lang="he-IL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1893927D-380F-3EBE-4725-7F6D37DE4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163378"/>
            <a:ext cx="1018572" cy="1105382"/>
          </a:xfrm>
          <a:prstGeom prst="rect">
            <a:avLst/>
          </a:prstGeom>
        </p:spPr>
      </p:pic>
      <p:graphicFrame>
        <p:nvGraphicFramePr>
          <p:cNvPr id="11" name="אובייקט 10">
            <a:extLst>
              <a:ext uri="{FF2B5EF4-FFF2-40B4-BE49-F238E27FC236}">
                <a16:creationId xmlns:a16="http://schemas.microsoft.com/office/drawing/2014/main" id="{DD3E5E17-14FF-44A2-5F77-49C3A04D63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2975824"/>
              </p:ext>
            </p:extLst>
          </p:nvPr>
        </p:nvGraphicFramePr>
        <p:xfrm>
          <a:off x="2483769" y="980728"/>
          <a:ext cx="4644516" cy="56474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3705338" imgH="4505214" progId="Excel.Sheet.12">
                  <p:embed/>
                </p:oleObj>
              </mc:Choice>
              <mc:Fallback>
                <p:oleObj name="Worksheet" r:id="rId4" imgW="3705338" imgH="450521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83769" y="980728"/>
                        <a:ext cx="4644516" cy="56474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076398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7A8CDC16-347E-CE14-4100-A2E88E22F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4066" y="2492896"/>
            <a:ext cx="7515992" cy="1447800"/>
          </a:xfrm>
        </p:spPr>
        <p:txBody>
          <a:bodyPr>
            <a:normAutofit/>
          </a:bodyPr>
          <a:lstStyle/>
          <a:p>
            <a:r>
              <a:rPr lang="he-IL" sz="4800" b="1" dirty="0">
                <a:solidFill>
                  <a:srgbClr val="002060"/>
                </a:solidFill>
              </a:rPr>
              <a:t>תודה </a:t>
            </a:r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17CB7FE2-83DA-9AA3-F943-AFD86D931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AFF-D743-4FBE-B9F0-DDCA0E44E51E}" type="slidenum">
              <a:rPr lang="he-IL" smtClean="0"/>
              <a:t>31</a:t>
            </a:fld>
            <a:endParaRPr lang="he-IL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CAA7C62C-D15A-BF49-EC37-2F97A31E4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163378"/>
            <a:ext cx="1018572" cy="110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54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80865" y="149808"/>
            <a:ext cx="6806133" cy="953491"/>
          </a:xfrm>
          <a:noFill/>
        </p:spPr>
        <p:txBody>
          <a:bodyPr>
            <a:noAutofit/>
          </a:bodyPr>
          <a:lstStyle/>
          <a:p>
            <a:pPr algn="ctr"/>
            <a:r>
              <a:rPr lang="he-IL" sz="32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הצעת התקציב הרגיל לשנת הכספים 2026</a:t>
            </a:r>
          </a:p>
        </p:txBody>
      </p:sp>
      <p:sp>
        <p:nvSpPr>
          <p:cNvPr id="6" name="מלבן 5"/>
          <p:cNvSpPr/>
          <p:nvPr/>
        </p:nvSpPr>
        <p:spPr>
          <a:xfrm>
            <a:off x="3059723" y="5085184"/>
            <a:ext cx="3743420" cy="735302"/>
          </a:xfrm>
          <a:prstGeom prst="rect">
            <a:avLst/>
          </a:prstGeom>
          <a:solidFill>
            <a:srgbClr val="91C6F7"/>
          </a:solidFill>
          <a:ln w="38100"/>
          <a:scene3d>
            <a:camera prst="orthographicFront"/>
            <a:lightRig rig="threePt" dir="t"/>
          </a:scene3d>
          <a:sp3d extrusionH="50800">
            <a:bevelT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e-IL" sz="2400" b="1" dirty="0">
                <a:ln/>
                <a:solidFill>
                  <a:schemeClr val="accent1">
                    <a:lumMod val="75000"/>
                  </a:schemeClr>
                </a:solidFill>
              </a:rPr>
              <a:t>תחזית הכנסות הארנונה</a:t>
            </a:r>
          </a:p>
        </p:txBody>
      </p:sp>
      <p:sp>
        <p:nvSpPr>
          <p:cNvPr id="8" name="מלבן 7"/>
          <p:cNvSpPr/>
          <p:nvPr/>
        </p:nvSpPr>
        <p:spPr>
          <a:xfrm>
            <a:off x="3054492" y="6100328"/>
            <a:ext cx="3749756" cy="569031"/>
          </a:xfrm>
          <a:prstGeom prst="rect">
            <a:avLst/>
          </a:prstGeom>
          <a:solidFill>
            <a:srgbClr val="91C6F7"/>
          </a:solidFill>
          <a:ln w="38100"/>
          <a:scene3d>
            <a:camera prst="orthographicFront"/>
            <a:lightRig rig="threePt" dir="t"/>
          </a:scene3d>
          <a:sp3d extrusionH="50800">
            <a:bevelT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e-IL" sz="2400" b="1" dirty="0">
                <a:ln/>
                <a:solidFill>
                  <a:schemeClr val="accent1">
                    <a:lumMod val="75000"/>
                  </a:schemeClr>
                </a:solidFill>
              </a:rPr>
              <a:t>תקן כח אדם</a:t>
            </a:r>
          </a:p>
        </p:txBody>
      </p:sp>
      <p:sp>
        <p:nvSpPr>
          <p:cNvPr id="11" name="מלבן 10"/>
          <p:cNvSpPr/>
          <p:nvPr/>
        </p:nvSpPr>
        <p:spPr>
          <a:xfrm>
            <a:off x="3061972" y="4090084"/>
            <a:ext cx="3749756" cy="735302"/>
          </a:xfrm>
          <a:prstGeom prst="rect">
            <a:avLst/>
          </a:prstGeom>
          <a:solidFill>
            <a:srgbClr val="91C6F7"/>
          </a:solidFill>
          <a:ln w="38100"/>
          <a:scene3d>
            <a:camera prst="orthographicFront"/>
            <a:lightRig rig="threePt" dir="t"/>
          </a:scene3d>
          <a:sp3d extrusionH="50800">
            <a:bevelT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e-IL" sz="2400" b="1" dirty="0">
                <a:ln/>
                <a:solidFill>
                  <a:schemeClr val="accent1">
                    <a:lumMod val="75000"/>
                  </a:schemeClr>
                </a:solidFill>
              </a:rPr>
              <a:t>מקורות מימון ושימושי התקציב</a:t>
            </a:r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96EED0B3-A19B-451D-91DF-4EBDD272F5CD}"/>
              </a:ext>
            </a:extLst>
          </p:cNvPr>
          <p:cNvSpPr/>
          <p:nvPr/>
        </p:nvSpPr>
        <p:spPr>
          <a:xfrm>
            <a:off x="3054492" y="2212472"/>
            <a:ext cx="3764717" cy="953491"/>
          </a:xfrm>
          <a:prstGeom prst="rect">
            <a:avLst/>
          </a:prstGeom>
          <a:solidFill>
            <a:srgbClr val="91C6F7"/>
          </a:solidFill>
          <a:ln w="38100"/>
          <a:scene3d>
            <a:camera prst="orthographicFront"/>
            <a:lightRig rig="threePt" dir="t"/>
          </a:scene3d>
          <a:sp3d extrusionH="50800">
            <a:bevelT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e-IL" sz="2400" b="1" dirty="0">
                <a:ln/>
                <a:solidFill>
                  <a:schemeClr val="accent1">
                    <a:lumMod val="75000"/>
                  </a:schemeClr>
                </a:solidFill>
              </a:rPr>
              <a:t>פירוט הגידול בתקציב לפי נושאים </a:t>
            </a:r>
            <a:r>
              <a:rPr lang="he-IL" b="1" dirty="0">
                <a:ln/>
                <a:solidFill>
                  <a:schemeClr val="accent1">
                    <a:lumMod val="75000"/>
                  </a:schemeClr>
                </a:solidFill>
              </a:rPr>
              <a:t>ונקודות אי וודאות</a:t>
            </a:r>
            <a:endParaRPr lang="he-IL" sz="2400" b="1" dirty="0">
              <a:ln/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A69C1F4F-57B9-40F7-80F2-E6850B47B5B2}"/>
              </a:ext>
            </a:extLst>
          </p:cNvPr>
          <p:cNvSpPr/>
          <p:nvPr/>
        </p:nvSpPr>
        <p:spPr>
          <a:xfrm>
            <a:off x="3057043" y="1297313"/>
            <a:ext cx="3749756" cy="735302"/>
          </a:xfrm>
          <a:prstGeom prst="rect">
            <a:avLst/>
          </a:prstGeom>
          <a:solidFill>
            <a:srgbClr val="91C6F7"/>
          </a:solidFill>
          <a:ln w="38100"/>
          <a:scene3d>
            <a:camera prst="orthographicFront"/>
            <a:lightRig rig="threePt" dir="t"/>
          </a:scene3d>
          <a:sp3d extrusionH="50800">
            <a:bevelT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e-IL" sz="2400" b="1" dirty="0">
                <a:ln/>
                <a:solidFill>
                  <a:schemeClr val="accent1">
                    <a:lumMod val="75000"/>
                  </a:schemeClr>
                </a:solidFill>
              </a:rPr>
              <a:t>התפתחות נתונים פיננסים</a:t>
            </a:r>
          </a:p>
        </p:txBody>
      </p:sp>
      <p:sp>
        <p:nvSpPr>
          <p:cNvPr id="12" name="מלבן 11">
            <a:extLst>
              <a:ext uri="{FF2B5EF4-FFF2-40B4-BE49-F238E27FC236}">
                <a16:creationId xmlns:a16="http://schemas.microsoft.com/office/drawing/2014/main" id="{8B94EE85-C560-4C9C-9BE8-6EAE0FE98D60}"/>
              </a:ext>
            </a:extLst>
          </p:cNvPr>
          <p:cNvSpPr/>
          <p:nvPr/>
        </p:nvSpPr>
        <p:spPr>
          <a:xfrm>
            <a:off x="3053387" y="3307557"/>
            <a:ext cx="3749756" cy="569031"/>
          </a:xfrm>
          <a:prstGeom prst="rect">
            <a:avLst/>
          </a:prstGeom>
          <a:solidFill>
            <a:srgbClr val="91C6F7"/>
          </a:solidFill>
          <a:ln w="38100"/>
          <a:scene3d>
            <a:camera prst="orthographicFront"/>
            <a:lightRig rig="threePt" dir="t"/>
          </a:scene3d>
          <a:sp3d extrusionH="50800">
            <a:bevelT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e-IL" sz="2400" b="1" dirty="0">
                <a:ln/>
                <a:solidFill>
                  <a:schemeClr val="accent1">
                    <a:lumMod val="75000"/>
                  </a:schemeClr>
                </a:solidFill>
              </a:rPr>
              <a:t>מדדים פיננסים</a:t>
            </a:r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BB73A083-A667-0B48-5F92-94D8947F4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AFF-D743-4FBE-B9F0-DDCA0E44E51E}" type="slidenum">
              <a:rPr lang="he-IL" smtClean="0"/>
              <a:pPr/>
              <a:t>4</a:t>
            </a:fld>
            <a:endParaRPr lang="he-IL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7E754A5D-C9B6-735D-CA93-DE52E8AF5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163378"/>
            <a:ext cx="1018572" cy="110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5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7A8CDC16-347E-CE14-4100-A2E88E22F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3608" y="2348880"/>
            <a:ext cx="7515992" cy="1447800"/>
          </a:xfrm>
        </p:spPr>
        <p:txBody>
          <a:bodyPr>
            <a:normAutofit/>
          </a:bodyPr>
          <a:lstStyle/>
          <a:p>
            <a:r>
              <a:rPr lang="he-IL" sz="4800" b="1" dirty="0">
                <a:solidFill>
                  <a:srgbClr val="002060"/>
                </a:solidFill>
              </a:rPr>
              <a:t>התפתחות נתונים פיננסיים</a:t>
            </a:r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8C25EC1A-CBA6-F120-2E8E-1EF4B6931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AFF-D743-4FBE-B9F0-DDCA0E44E51E}" type="slidenum">
              <a:rPr lang="he-IL" smtClean="0"/>
              <a:t>5</a:t>
            </a:fld>
            <a:endParaRPr lang="he-IL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B8BE0F9C-D25D-4E9D-53BB-E1B5A8AFA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163378"/>
            <a:ext cx="1018572" cy="110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800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75656" y="449453"/>
            <a:ext cx="6230067" cy="1027583"/>
          </a:xfrm>
        </p:spPr>
        <p:txBody>
          <a:bodyPr>
            <a:noAutofit/>
          </a:bodyPr>
          <a:lstStyle/>
          <a:p>
            <a:r>
              <a:rPr lang="he-IL" sz="3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התפתחות התקציב הרגיל על פני השנים 2020-2026 (מש"ח)</a:t>
            </a:r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89449C41-B822-0435-56B1-677CE5F23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AFF-D743-4FBE-B9F0-DDCA0E44E51E}" type="slidenum">
              <a:rPr lang="he-IL" smtClean="0"/>
              <a:pPr/>
              <a:t>6</a:t>
            </a:fld>
            <a:endParaRPr lang="he-IL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2448C581-4B92-FDBD-460E-61CDA6001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163378"/>
            <a:ext cx="1018572" cy="1105382"/>
          </a:xfrm>
          <a:prstGeom prst="rect">
            <a:avLst/>
          </a:prstGeom>
        </p:spPr>
      </p:pic>
      <p:graphicFrame>
        <p:nvGraphicFramePr>
          <p:cNvPr id="4" name="תרשים 3">
            <a:extLst>
              <a:ext uri="{FF2B5EF4-FFF2-40B4-BE49-F238E27FC236}">
                <a16:creationId xmlns:a16="http://schemas.microsoft.com/office/drawing/2014/main" id="{FDC7BD37-E49D-92C7-A833-F7B1341101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2657004"/>
              </p:ext>
            </p:extLst>
          </p:nvPr>
        </p:nvGraphicFramePr>
        <p:xfrm>
          <a:off x="1403648" y="1844824"/>
          <a:ext cx="7671242" cy="4487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4241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979712" y="242056"/>
            <a:ext cx="5328593" cy="1027583"/>
          </a:xfrm>
        </p:spPr>
        <p:txBody>
          <a:bodyPr>
            <a:noAutofit/>
          </a:bodyPr>
          <a:lstStyle/>
          <a:p>
            <a:pPr algn="ctr"/>
            <a:r>
              <a:rPr lang="he-IL" sz="3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ביצוע תקציב בלתי רגיל </a:t>
            </a:r>
            <a:br>
              <a:rPr lang="he-IL" sz="3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he-IL" sz="3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2020-2025 (</a:t>
            </a:r>
            <a:r>
              <a:rPr lang="he-IL" sz="2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מש"ח</a:t>
            </a:r>
            <a:r>
              <a:rPr lang="he-IL" sz="3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)</a:t>
            </a: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BF42717-686B-D9AF-3AFC-F5F40205C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AFF-D743-4FBE-B9F0-DDCA0E44E51E}" type="slidenum">
              <a:rPr lang="he-IL" smtClean="0"/>
              <a:pPr/>
              <a:t>7</a:t>
            </a:fld>
            <a:endParaRPr lang="he-IL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4197FA71-7A8C-18F3-97F1-4D39E0142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163378"/>
            <a:ext cx="1018572" cy="1105382"/>
          </a:xfrm>
          <a:prstGeom prst="rect">
            <a:avLst/>
          </a:prstGeom>
        </p:spPr>
      </p:pic>
      <p:graphicFrame>
        <p:nvGraphicFramePr>
          <p:cNvPr id="4" name="תרשים 3">
            <a:extLst>
              <a:ext uri="{FF2B5EF4-FFF2-40B4-BE49-F238E27FC236}">
                <a16:creationId xmlns:a16="http://schemas.microsoft.com/office/drawing/2014/main" id="{43B9ABA2-E27D-4BB7-872C-D942097E54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4092596"/>
              </p:ext>
            </p:extLst>
          </p:nvPr>
        </p:nvGraphicFramePr>
        <p:xfrm>
          <a:off x="1691680" y="1484784"/>
          <a:ext cx="5923853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5">
            <a:extLst>
              <a:ext uri="{FF2B5EF4-FFF2-40B4-BE49-F238E27FC236}">
                <a16:creationId xmlns:a16="http://schemas.microsoft.com/office/drawing/2014/main" id="{19790414-1800-495C-16A9-0F8F4F50ACFF}"/>
              </a:ext>
            </a:extLst>
          </p:cNvPr>
          <p:cNvSpPr txBox="1"/>
          <p:nvPr/>
        </p:nvSpPr>
        <p:spPr>
          <a:xfrm>
            <a:off x="1528467" y="6319142"/>
            <a:ext cx="7383873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r" rtl="1">
              <a:buFont typeface="Corbel" panose="020B0503020204020204" pitchFamily="34" charset="0"/>
              <a:buChar char="*"/>
            </a:pPr>
            <a:r>
              <a:rPr lang="he-IL" sz="1200" dirty="0">
                <a:solidFill>
                  <a:schemeClr val="bg1"/>
                </a:solidFill>
              </a:rPr>
              <a:t>נתוני 2025- אומדן ביצוע</a:t>
            </a:r>
          </a:p>
        </p:txBody>
      </p:sp>
    </p:spTree>
    <p:extLst>
      <p:ext uri="{BB962C8B-B14F-4D97-AF65-F5344CB8AC3E}">
        <p14:creationId xmlns:p14="http://schemas.microsoft.com/office/powerpoint/2010/main" val="3468103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61DCD-1008-5017-340C-5DCC34DE1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FF063B4-35D4-9A20-51CB-E66275260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656" y="449453"/>
            <a:ext cx="6230067" cy="1027583"/>
          </a:xfrm>
        </p:spPr>
        <p:txBody>
          <a:bodyPr>
            <a:noAutofit/>
          </a:bodyPr>
          <a:lstStyle/>
          <a:p>
            <a:r>
              <a:rPr lang="he-IL" sz="3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התפתחות התקציב הרגיל והבלתי רגיל על פני השנים 2020-2026 (מש"ח)</a:t>
            </a:r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C1E397C5-23AF-9D0D-C93F-B2DE18022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AFF-D743-4FBE-B9F0-DDCA0E44E51E}" type="slidenum">
              <a:rPr lang="he-IL" smtClean="0"/>
              <a:pPr/>
              <a:t>8</a:t>
            </a:fld>
            <a:endParaRPr lang="he-IL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1528FE54-AB8A-D15A-2255-541741BCF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163378"/>
            <a:ext cx="1018572" cy="1105382"/>
          </a:xfrm>
          <a:prstGeom prst="rect">
            <a:avLst/>
          </a:prstGeom>
        </p:spPr>
      </p:pic>
      <p:graphicFrame>
        <p:nvGraphicFramePr>
          <p:cNvPr id="6" name="תרשים 5">
            <a:extLst>
              <a:ext uri="{FF2B5EF4-FFF2-40B4-BE49-F238E27FC236}">
                <a16:creationId xmlns:a16="http://schemas.microsoft.com/office/drawing/2014/main" id="{01291F84-445D-45B1-8CF3-2E258D1E7C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8905102"/>
              </p:ext>
            </p:extLst>
          </p:nvPr>
        </p:nvGraphicFramePr>
        <p:xfrm>
          <a:off x="2051721" y="1628800"/>
          <a:ext cx="5654002" cy="4464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5">
            <a:extLst>
              <a:ext uri="{FF2B5EF4-FFF2-40B4-BE49-F238E27FC236}">
                <a16:creationId xmlns:a16="http://schemas.microsoft.com/office/drawing/2014/main" id="{290C7D49-24E0-7903-866D-75775A4F9556}"/>
              </a:ext>
            </a:extLst>
          </p:cNvPr>
          <p:cNvSpPr txBox="1"/>
          <p:nvPr/>
        </p:nvSpPr>
        <p:spPr>
          <a:xfrm>
            <a:off x="1528467" y="6319142"/>
            <a:ext cx="7383873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r" rtl="1">
              <a:buFont typeface="Corbel" panose="020B0503020204020204" pitchFamily="34" charset="0"/>
              <a:buChar char="*"/>
            </a:pPr>
            <a:r>
              <a:rPr lang="he-IL" sz="1200" dirty="0">
                <a:solidFill>
                  <a:schemeClr val="bg1"/>
                </a:solidFill>
              </a:rPr>
              <a:t>נתוני 2025- אומדן ביצוע</a:t>
            </a:r>
          </a:p>
        </p:txBody>
      </p:sp>
    </p:spTree>
    <p:extLst>
      <p:ext uri="{BB962C8B-B14F-4D97-AF65-F5344CB8AC3E}">
        <p14:creationId xmlns:p14="http://schemas.microsoft.com/office/powerpoint/2010/main" val="374248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1">
            <a:extLst>
              <a:ext uri="{FF2B5EF4-FFF2-40B4-BE49-F238E27FC236}">
                <a16:creationId xmlns:a16="http://schemas.microsoft.com/office/drawing/2014/main" id="{E5532CF3-E2DA-9130-29F9-7BC935EDA808}"/>
              </a:ext>
            </a:extLst>
          </p:cNvPr>
          <p:cNvSpPr txBox="1">
            <a:spLocks/>
          </p:cNvSpPr>
          <p:nvPr/>
        </p:nvSpPr>
        <p:spPr>
          <a:xfrm>
            <a:off x="899592" y="489439"/>
            <a:ext cx="7097875" cy="87173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1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e-IL" sz="3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תקבולים בקרנות הרשות </a:t>
            </a:r>
          </a:p>
          <a:p>
            <a:r>
              <a:rPr lang="he-IL" sz="3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2020-2025 </a:t>
            </a:r>
            <a:r>
              <a:rPr lang="he-IL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(מש"ח)</a:t>
            </a:r>
            <a:endParaRPr lang="he-IL" sz="36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מציין מיקום של מספר שקופית 2">
            <a:extLst>
              <a:ext uri="{FF2B5EF4-FFF2-40B4-BE49-F238E27FC236}">
                <a16:creationId xmlns:a16="http://schemas.microsoft.com/office/drawing/2014/main" id="{827B4098-96A7-8C43-E1C0-202DB9376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AFF-D743-4FBE-B9F0-DDCA0E44E51E}" type="slidenum">
              <a:rPr lang="he-IL" smtClean="0"/>
              <a:pPr/>
              <a:t>9</a:t>
            </a:fld>
            <a:endParaRPr lang="he-IL" dirty="0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A27D5EAD-925C-76E8-A8C1-4463A50E9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6376" y="163378"/>
            <a:ext cx="1018572" cy="1105382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6A29CE35-FF32-6ECD-F3B0-35883EF0AC23}"/>
              </a:ext>
            </a:extLst>
          </p:cNvPr>
          <p:cNvSpPr txBox="1"/>
          <p:nvPr/>
        </p:nvSpPr>
        <p:spPr>
          <a:xfrm>
            <a:off x="1546334" y="6091562"/>
            <a:ext cx="7383873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r" rtl="1">
              <a:buFont typeface="Corbel" panose="020B0503020204020204" pitchFamily="34" charset="0"/>
              <a:buChar char="*"/>
            </a:pPr>
            <a:r>
              <a:rPr lang="he-IL" sz="1200" dirty="0">
                <a:solidFill>
                  <a:schemeClr val="bg1"/>
                </a:solidFill>
              </a:rPr>
              <a:t>נתוני 2025- אומדן ביצוע</a:t>
            </a:r>
          </a:p>
        </p:txBody>
      </p:sp>
      <p:graphicFrame>
        <p:nvGraphicFramePr>
          <p:cNvPr id="7" name="תרשים 6">
            <a:extLst>
              <a:ext uri="{FF2B5EF4-FFF2-40B4-BE49-F238E27FC236}">
                <a16:creationId xmlns:a16="http://schemas.microsoft.com/office/drawing/2014/main" id="{4F2BBCB2-648E-E5BD-C0ED-21F8F44DAD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0314934"/>
              </p:ext>
            </p:extLst>
          </p:nvPr>
        </p:nvGraphicFramePr>
        <p:xfrm>
          <a:off x="1565393" y="1556792"/>
          <a:ext cx="6030943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764326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פרלקסה">
  <a:themeElements>
    <a:clrScheme name="זרם מדחף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פרלקסה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פרלקסה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TM03457452[[fn=שמימי]]</Template>
  <TotalTime>39213</TotalTime>
  <Words>1391</Words>
  <Application>Microsoft Office PowerPoint</Application>
  <PresentationFormat>‫הצגה על המסך (4:3)</PresentationFormat>
  <Paragraphs>238</Paragraphs>
  <Slides>31</Slides>
  <Notes>26</Notes>
  <HiddenSlides>0</HiddenSlides>
  <MMClips>0</MMClips>
  <ScaleCrop>false</ScaleCrop>
  <HeadingPairs>
    <vt:vector size="8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שרתי OLE מוטבעים</vt:lpstr>
      </vt:variant>
      <vt:variant>
        <vt:i4>1</vt:i4>
      </vt:variant>
      <vt:variant>
        <vt:lpstr>כותרות שקופיות</vt:lpstr>
      </vt:variant>
      <vt:variant>
        <vt:i4>31</vt:i4>
      </vt:variant>
    </vt:vector>
  </HeadingPairs>
  <TitlesOfParts>
    <vt:vector size="39" baseType="lpstr">
      <vt:lpstr>Aharoni</vt:lpstr>
      <vt:lpstr>Arial</vt:lpstr>
      <vt:lpstr>Calibri</vt:lpstr>
      <vt:lpstr>Corbel</vt:lpstr>
      <vt:lpstr>David Transparent</vt:lpstr>
      <vt:lpstr>Wingdings</vt:lpstr>
      <vt:lpstr>פרלקסה</vt:lpstr>
      <vt:lpstr>Worksheet</vt:lpstr>
      <vt:lpstr>עיריית יהוד – מונוסון  הצעת התקציב לשנת הכספים 2026</vt:lpstr>
      <vt:lpstr>נתונים כלליים</vt:lpstr>
      <vt:lpstr>נקודות חוזקה וחולשה מבניות בתקציב הרשות</vt:lpstr>
      <vt:lpstr>הצעת התקציב הרגיל לשנת הכספים 2026</vt:lpstr>
      <vt:lpstr>מצגת של PowerPoint‏</vt:lpstr>
      <vt:lpstr>התפתחות התקציב הרגיל על פני השנים 2020-2026 (מש"ח)</vt:lpstr>
      <vt:lpstr>ביצוע תקציב בלתי רגיל  2020-2025 (מש"ח)</vt:lpstr>
      <vt:lpstr>התפתחות התקציב הרגיל והבלתי רגיל על פני השנים 2020-2026 (מש"ח)</vt:lpstr>
      <vt:lpstr>מצגת של PowerPoint‏</vt:lpstr>
      <vt:lpstr>השקעה שוטפת לתושב, באש"ח (נתוני מנהל אוכלוסין אוק' של שנה קודמת )</vt:lpstr>
      <vt:lpstr>יתרת גרעון והלוואות לסוף שנה 2016-2025 (מש"ח)</vt:lpstr>
      <vt:lpstr>יתרת גרעון והלוואות כאחוז מסך הכנסה 2015-2024, נתוני סוף שנה</vt:lpstr>
      <vt:lpstr>התפתחות ההוצאה לתלמיד- שנים 2017-2026 (אש"ח)</vt:lpstr>
      <vt:lpstr>מצגת של PowerPoint‏</vt:lpstr>
      <vt:lpstr>פירוט מקור הגידול התקציבי לשנת 2026 –  בסך 16,726 אש"ח</vt:lpstr>
      <vt:lpstr>פירוט שימוש הגידול התקציבי לשנת 2026  בסך 16,726  אש"ח המורכב מ 4,552 אש"ח בגין שכר,12,174פעולות</vt:lpstr>
      <vt:lpstr>נקודות אי וודאות בתקציב 2026</vt:lpstr>
      <vt:lpstr>מצגת של PowerPoint‏</vt:lpstr>
      <vt:lpstr>מדדים פיננסים נתוני ביצוע 2022-2025</vt:lpstr>
      <vt:lpstr>מדדים פיננסים נתוני ביצוע 2022-2025</vt:lpstr>
      <vt:lpstr>מדדים פיננסים נתוני ביצוע 2022-2025</vt:lpstr>
      <vt:lpstr>מצגת של PowerPoint‏</vt:lpstr>
      <vt:lpstr>מקורות מימון תקציב 2026 (309,100 אש"ח)</vt:lpstr>
      <vt:lpstr>פירוט מקורות מימון תקציב 2026  (309,100 אש"ח)</vt:lpstr>
      <vt:lpstr>שימושי תקציב 2026 לפי סוגים (309,100 אש"ח)</vt:lpstr>
      <vt:lpstr>מצגת של PowerPoint‏</vt:lpstr>
      <vt:lpstr>עקרונות בבניית תחזית הארנונה 2026</vt:lpstr>
      <vt:lpstr>התפלגות חיובי ארנונה לשנת 2026 177,907 אש"ח, (לפני הנחות ארנונה)</vt:lpstr>
      <vt:lpstr>מצגת של PowerPoint‏</vt:lpstr>
      <vt:lpstr>תקן כח אדם- תקציב 2026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מאיר אקשטיין-גזברות עיריית יהוד-מונוסון</dc:creator>
  <cp:lastModifiedBy>גל לניאדו - גזבר עיריית יהוד-מונוסון</cp:lastModifiedBy>
  <cp:revision>1547</cp:revision>
  <cp:lastPrinted>2025-12-22T12:50:21Z</cp:lastPrinted>
  <dcterms:created xsi:type="dcterms:W3CDTF">2014-12-24T14:29:35Z</dcterms:created>
  <dcterms:modified xsi:type="dcterms:W3CDTF">2025-12-29T06:46:53Z</dcterms:modified>
</cp:coreProperties>
</file>